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verlock" panose="020B0604020202020204" charset="0"/>
      <p:regular r:id="rId16"/>
      <p:bold r:id="rId17"/>
      <p:italic r:id="rId18"/>
      <p:boldItalic r:id="rId19"/>
    </p:embeddedFont>
    <p:embeddedFont>
      <p:font typeface="Times" panose="02020603050405020304" pitchFamily="18" charset="0"/>
      <p:regular r:id="rId20"/>
      <p:bold r:id="rId21"/>
      <p:italic r:id="rId22"/>
      <p:boldItalic r:id="rId23"/>
    </p:embeddedFont>
    <p:embeddedFont>
      <p:font typeface="Arial Black" panose="020B0A04020102020204" pitchFamily="34" charset="0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BC98DB-E9A4-4C55-8F5A-766553B8692B}">
  <a:tblStyle styleId="{19BC98DB-E9A4-4C55-8F5A-766553B8692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579" y="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14870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7233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64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6640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8142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734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8699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a6f9a17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a6f9a173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24a6f9a173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5570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230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0387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/>
          <p:nvPr/>
        </p:nvSpPr>
        <p:spPr>
          <a:xfrm>
            <a:off x="-703124" y="2796996"/>
            <a:ext cx="4483772" cy="1546888"/>
          </a:xfrm>
          <a:prstGeom prst="flowChartTerminator">
            <a:avLst/>
          </a:prstGeom>
          <a:solidFill>
            <a:schemeClr val="accent1">
              <a:alpha val="60000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00772" y="3666356"/>
            <a:ext cx="3646870" cy="3399461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-509476" y="2847165"/>
            <a:ext cx="463954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Frias Bio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88364" y="-134282"/>
            <a:ext cx="3871686" cy="3618115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3712" y="631870"/>
            <a:ext cx="5074183" cy="5877141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pic>
      <p:sp>
        <p:nvSpPr>
          <p:cNvPr id="93" name="Google Shape;93;p13"/>
          <p:cNvSpPr/>
          <p:nvPr/>
        </p:nvSpPr>
        <p:spPr>
          <a:xfrm>
            <a:off x="90352" y="4394053"/>
            <a:ext cx="289681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……clean cooking for all</a:t>
            </a:r>
            <a:endParaRPr sz="1800" b="1" i="1" u="none" strike="noStrike" cap="none">
              <a:solidFill>
                <a:schemeClr val="dk1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6687590" y="1224971"/>
            <a:ext cx="5203179" cy="1774451"/>
          </a:xfrm>
          <a:prstGeom prst="roundRect">
            <a:avLst>
              <a:gd name="adj" fmla="val 16667"/>
            </a:avLst>
          </a:prstGeom>
          <a:solidFill>
            <a:schemeClr val="dk1">
              <a:alpha val="35686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up to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 million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die prematurely each year due to indoor air pollution caused by exposure to open fires and inefficient cook-stoves. While burning solid fuels such as wood, charcoal and tree leaves.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6687590" y="4280722"/>
            <a:ext cx="5332651" cy="2207946"/>
          </a:xfrm>
          <a:prstGeom prst="roundRect">
            <a:avLst>
              <a:gd name="adj" fmla="val 16667"/>
            </a:avLst>
          </a:prstGeom>
          <a:solidFill>
            <a:schemeClr val="dk1">
              <a:alpha val="24705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Nearly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 billion 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people still rely on open fires or inefficient cook-stoves to cook their meals; </a:t>
            </a: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85% of whom are concentrated in 20 high impact countries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Women and children are disproportionately impacted as they spend the most times near the cooking areas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9654988" y="6488668"/>
            <a:ext cx="20439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Source: IRENA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692" y="1224971"/>
            <a:ext cx="5766758" cy="5263697"/>
          </a:xfrm>
          <a:prstGeom prst="flowChartPunchedCard">
            <a:avLst/>
          </a:prstGeom>
          <a:noFill/>
          <a:ln>
            <a:noFill/>
          </a:ln>
        </p:spPr>
      </p:pic>
      <p:sp>
        <p:nvSpPr>
          <p:cNvPr id="102" name="Google Shape;102;p14"/>
          <p:cNvSpPr/>
          <p:nvPr/>
        </p:nvSpPr>
        <p:spPr>
          <a:xfrm>
            <a:off x="-33991" y="0"/>
            <a:ext cx="27113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4800" b="1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ROBLEM</a:t>
            </a:r>
            <a:endParaRPr sz="48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6EE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72828" y="1238080"/>
            <a:ext cx="4306203" cy="1891455"/>
          </a:xfrm>
          <a:prstGeom prst="roundRect">
            <a:avLst>
              <a:gd name="adj" fmla="val 16667"/>
            </a:avLst>
          </a:prstGeom>
          <a:solidFill>
            <a:schemeClr val="dk1">
              <a:alpha val="2196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solution which is a solar-biomass hybrid cook stove is to provide a clean, smokeless cooking experience for its users. The solar-powered  electricity it generates can also be used for phone charging and lighting.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0" y="3422931"/>
            <a:ext cx="4306203" cy="3435070"/>
          </a:xfrm>
          <a:prstGeom prst="roundRect">
            <a:avLst>
              <a:gd name="adj" fmla="val 16667"/>
            </a:avLst>
          </a:prstGeom>
          <a:solidFill>
            <a:schemeClr val="dk1">
              <a:alpha val="20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Working Principle: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Ventilator blows oxygen into the top and bottom of the burning chamber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Oxygen causes temperature of the fire within the chamber to increase to approximately </a:t>
            </a: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1000C,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this point biomass will gasify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gas floats to the top of the burning chamber where it meets more oxygen and combusts completely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71231" y="124142"/>
            <a:ext cx="41093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&amp; TECHNOLOGY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WhatsApp Video 2023-05-25 at 11.42.21 P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1889" y="1483740"/>
            <a:ext cx="7780111" cy="48313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191480" y="90052"/>
            <a:ext cx="347614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Value Proposition</a:t>
            </a:r>
            <a:endParaRPr sz="3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356885" y="2239421"/>
            <a:ext cx="4835115" cy="524436"/>
          </a:xfrm>
          <a:prstGeom prst="roundRect">
            <a:avLst>
              <a:gd name="adj" fmla="val 15699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Multi-fuel system which reduces fuel needs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7356886" y="3221494"/>
            <a:ext cx="4835114" cy="615861"/>
          </a:xfrm>
          <a:prstGeom prst="roundRect">
            <a:avLst>
              <a:gd name="adj" fmla="val 15699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Accessible on flexible micro-loan (pay as you save model)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7356886" y="4390995"/>
            <a:ext cx="4835114" cy="594168"/>
          </a:xfrm>
          <a:prstGeom prst="roundRect">
            <a:avLst>
              <a:gd name="adj" fmla="val 15699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Significant amount of fuel &amp; household savings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6"/>
          <p:cNvSpPr/>
          <p:nvPr/>
        </p:nvSpPr>
        <p:spPr>
          <a:xfrm>
            <a:off x="7356886" y="5538803"/>
            <a:ext cx="4835114" cy="531834"/>
          </a:xfrm>
          <a:prstGeom prst="roundRect">
            <a:avLst>
              <a:gd name="adj" fmla="val 15699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Ecofriendly, reliable and increased lifespan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32354"/>
            <a:ext cx="5803796" cy="32617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/>
          <p:nvPr/>
        </p:nvSpPr>
        <p:spPr>
          <a:xfrm>
            <a:off x="1789334" y="3022054"/>
            <a:ext cx="9076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Orion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Pro-1 Stove</a:t>
            </a:r>
            <a:endParaRPr sz="1200" b="0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260251" y="1331258"/>
            <a:ext cx="1827744" cy="36933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Orion Pro 1 Stove</a:t>
            </a:r>
            <a:endParaRPr sz="18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 rot="10800000" flipH="1">
            <a:off x="3049233" y="2555358"/>
            <a:ext cx="568927" cy="588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3280029" y="4967369"/>
            <a:ext cx="0" cy="97095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" name="Google Shape;125;p16"/>
          <p:cNvCxnSpPr/>
          <p:nvPr/>
        </p:nvCxnSpPr>
        <p:spPr>
          <a:xfrm rot="10800000">
            <a:off x="502694" y="2151842"/>
            <a:ext cx="372" cy="11763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6" name="Google Shape;126;p16"/>
          <p:cNvPicPr preferRelativeResize="0"/>
          <p:nvPr/>
        </p:nvPicPr>
        <p:blipFill rotWithShape="1">
          <a:blip r:embed="rId4">
            <a:alphaModFix/>
          </a:blip>
          <a:srcRect r="191" b="24"/>
          <a:stretch/>
        </p:blipFill>
        <p:spPr>
          <a:xfrm>
            <a:off x="3006182" y="5923314"/>
            <a:ext cx="547693" cy="548616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402707" y="6070637"/>
            <a:ext cx="14639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Charging port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53264" y="1627928"/>
            <a:ext cx="8996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/>
          <p:nvPr/>
        </p:nvSpPr>
        <p:spPr>
          <a:xfrm>
            <a:off x="3385869" y="2316973"/>
            <a:ext cx="22291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Combustion Chamber</a:t>
            </a:r>
            <a:endParaRPr/>
          </a:p>
        </p:txBody>
      </p:sp>
      <p:sp>
        <p:nvSpPr>
          <p:cNvPr id="130" name="Google Shape;130;p16"/>
          <p:cNvSpPr/>
          <p:nvPr/>
        </p:nvSpPr>
        <p:spPr>
          <a:xfrm>
            <a:off x="2968395" y="6383838"/>
            <a:ext cx="6992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Lamp</a:t>
            </a:r>
            <a:endParaRPr/>
          </a:p>
        </p:txBody>
      </p:sp>
      <p:cxnSp>
        <p:nvCxnSpPr>
          <p:cNvPr id="131" name="Google Shape;131;p16"/>
          <p:cNvCxnSpPr/>
          <p:nvPr/>
        </p:nvCxnSpPr>
        <p:spPr>
          <a:xfrm rot="5400000">
            <a:off x="977298" y="4730918"/>
            <a:ext cx="1624200" cy="1309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BD6EE">
            <a:alpha val="52941"/>
          </a:srgbClr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327478" y="107474"/>
            <a:ext cx="25213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Market Size</a:t>
            </a:r>
            <a:endParaRPr sz="4000" b="1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654368" y="1369370"/>
            <a:ext cx="3087361" cy="2975784"/>
          </a:xfrm>
          <a:prstGeom prst="ellipse">
            <a:avLst/>
          </a:prstGeom>
          <a:solidFill>
            <a:schemeClr val="accent1">
              <a:alpha val="51764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4930512" y="1654793"/>
            <a:ext cx="2524344" cy="2460753"/>
          </a:xfrm>
          <a:prstGeom prst="ellipse">
            <a:avLst/>
          </a:prstGeom>
          <a:solidFill>
            <a:schemeClr val="accent1">
              <a:alpha val="51764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8671789" y="1863086"/>
            <a:ext cx="2010444" cy="2044169"/>
          </a:xfrm>
          <a:prstGeom prst="ellipse">
            <a:avLst/>
          </a:prstGeom>
          <a:solidFill>
            <a:schemeClr val="accent1">
              <a:alpha val="51764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513860" y="1978918"/>
            <a:ext cx="33683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$900</a:t>
            </a:r>
            <a:endParaRPr sz="4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68505" y="2713306"/>
            <a:ext cx="308385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sz="40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5223531" y="2363638"/>
            <a:ext cx="172122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$500</a:t>
            </a:r>
            <a:endParaRPr sz="32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4892638" y="2905968"/>
            <a:ext cx="25907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8762267" y="2394416"/>
            <a:ext cx="162584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$100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8317835" y="2805639"/>
            <a:ext cx="26804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MILLION</a:t>
            </a:r>
            <a:endParaRPr sz="28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305082" y="4746000"/>
            <a:ext cx="3765912" cy="735009"/>
          </a:xfrm>
          <a:prstGeom prst="roundRect">
            <a:avLst>
              <a:gd name="adj" fmla="val 16667"/>
            </a:avLst>
          </a:prstGeom>
          <a:solidFill>
            <a:schemeClr val="dk1">
              <a:alpha val="80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3696434" y="4853769"/>
            <a:ext cx="50040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Segmented Addressable Market (SAM</a:t>
            </a: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 b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27478" y="4745289"/>
            <a:ext cx="3765912" cy="735009"/>
          </a:xfrm>
          <a:prstGeom prst="roundRect">
            <a:avLst>
              <a:gd name="adj" fmla="val 16667"/>
            </a:avLst>
          </a:prstGeom>
          <a:solidFill>
            <a:schemeClr val="dk1">
              <a:alpha val="80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0" y="4929809"/>
            <a:ext cx="43961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 Addressable Market(TAM)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317835" y="4745289"/>
            <a:ext cx="3032652" cy="732326"/>
          </a:xfrm>
          <a:prstGeom prst="roundRect">
            <a:avLst>
              <a:gd name="adj" fmla="val 16667"/>
            </a:avLst>
          </a:prstGeom>
          <a:solidFill>
            <a:schemeClr val="dk1">
              <a:alpha val="80000"/>
            </a:schemeClr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8523849" y="4939740"/>
            <a:ext cx="25795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Share  Of Market (SOM)</a:t>
            </a:r>
            <a:endParaRPr sz="1800" b="0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997359" y="5698999"/>
            <a:ext cx="22326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Entire Nigeria Market</a:t>
            </a:r>
            <a:endParaRPr sz="1800"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4420997" y="5698999"/>
            <a:ext cx="332629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North Western Region Of Nigeria</a:t>
            </a:r>
            <a:endParaRPr sz="1800"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7"/>
          <p:cNvSpPr txBox="1"/>
          <p:nvPr/>
        </p:nvSpPr>
        <p:spPr>
          <a:xfrm>
            <a:off x="8353170" y="5672066"/>
            <a:ext cx="28380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Beach Head Market In Kano</a:t>
            </a:r>
            <a:endParaRPr sz="1800" b="1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5309395" y="6488668"/>
            <a:ext cx="15494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REAN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8D8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275652" y="159902"/>
            <a:ext cx="3957892" cy="71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rgbClr val="262626"/>
                </a:solidFill>
              </a:rPr>
              <a:t>Business </a:t>
            </a:r>
            <a:r>
              <a:rPr lang="en-US" sz="3600" b="1">
                <a:solidFill>
                  <a:srgbClr val="262626"/>
                </a:solidFill>
              </a:rPr>
              <a:t>Model</a:t>
            </a:r>
            <a:r>
              <a:rPr lang="en-US" sz="4000" b="1">
                <a:solidFill>
                  <a:srgbClr val="262626"/>
                </a:solidFill>
              </a:rPr>
              <a:t> </a:t>
            </a:r>
            <a:endParaRPr sz="4000" b="1">
              <a:solidFill>
                <a:srgbClr val="262626"/>
              </a:solidFill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609600" y="1143000"/>
            <a:ext cx="10972800" cy="5181600"/>
          </a:xfrm>
          <a:prstGeom prst="rect">
            <a:avLst/>
          </a:prstGeom>
          <a:solidFill>
            <a:srgbClr val="EDEDED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608806" y="1143000"/>
            <a:ext cx="2194562" cy="3581400"/>
          </a:xfrm>
          <a:prstGeom prst="rect">
            <a:avLst/>
          </a:prstGeom>
          <a:solidFill>
            <a:srgbClr val="D8D8D8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8"/>
          <p:cNvSpPr/>
          <p:nvPr/>
        </p:nvSpPr>
        <p:spPr>
          <a:xfrm>
            <a:off x="2803368" y="1143000"/>
            <a:ext cx="2194562" cy="1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4999507" y="1143000"/>
            <a:ext cx="2194562" cy="3581400"/>
          </a:xfrm>
          <a:prstGeom prst="rect">
            <a:avLst/>
          </a:prstGeom>
          <a:solidFill>
            <a:srgbClr val="EDEDED">
              <a:alpha val="6000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9388632" y="1143000"/>
            <a:ext cx="2194562" cy="3581400"/>
          </a:xfrm>
          <a:prstGeom prst="rect">
            <a:avLst/>
          </a:prstGeom>
          <a:solidFill>
            <a:srgbClr val="EDEDED">
              <a:alpha val="6000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2803368" y="2946400"/>
            <a:ext cx="2194562" cy="1778000"/>
          </a:xfrm>
          <a:prstGeom prst="rect">
            <a:avLst/>
          </a:prstGeom>
          <a:solidFill>
            <a:srgbClr val="D8D8D8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7195061" y="1143000"/>
            <a:ext cx="2194562" cy="1803400"/>
          </a:xfrm>
          <a:prstGeom prst="rect">
            <a:avLst/>
          </a:prstGeom>
          <a:solidFill>
            <a:srgbClr val="D8D8D8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7195061" y="2946400"/>
            <a:ext cx="2194562" cy="17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608806" y="4724400"/>
            <a:ext cx="5487194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6095206" y="4724400"/>
            <a:ext cx="5487194" cy="1600200"/>
          </a:xfrm>
          <a:prstGeom prst="rect">
            <a:avLst/>
          </a:prstGeom>
          <a:solidFill>
            <a:srgbClr val="D8D8D8">
              <a:alpha val="0"/>
            </a:srgbClr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805567" y="1149970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Partners</a:t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2986121" y="1160235"/>
            <a:ext cx="109517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/>
          </a:p>
        </p:txBody>
      </p:sp>
      <p:sp>
        <p:nvSpPr>
          <p:cNvPr id="173" name="Google Shape;173;p18"/>
          <p:cNvSpPr txBox="1"/>
          <p:nvPr/>
        </p:nvSpPr>
        <p:spPr>
          <a:xfrm>
            <a:off x="5156055" y="1172668"/>
            <a:ext cx="133882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Proposition</a:t>
            </a:r>
            <a:endParaRPr/>
          </a:p>
        </p:txBody>
      </p:sp>
      <p:sp>
        <p:nvSpPr>
          <p:cNvPr id="174" name="Google Shape;174;p18"/>
          <p:cNvSpPr txBox="1"/>
          <p:nvPr/>
        </p:nvSpPr>
        <p:spPr>
          <a:xfrm>
            <a:off x="7330618" y="1202789"/>
            <a:ext cx="15696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Relationships</a:t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9526172" y="1261508"/>
            <a:ext cx="12490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Segments</a:t>
            </a:r>
            <a:endParaRPr/>
          </a:p>
        </p:txBody>
      </p:sp>
      <p:sp>
        <p:nvSpPr>
          <p:cNvPr id="176" name="Google Shape;176;p18"/>
          <p:cNvSpPr txBox="1"/>
          <p:nvPr/>
        </p:nvSpPr>
        <p:spPr>
          <a:xfrm>
            <a:off x="2946012" y="3017823"/>
            <a:ext cx="128753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Key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7331612" y="3045759"/>
            <a:ext cx="115929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Channels</a:t>
            </a:r>
            <a:endParaRPr/>
          </a:p>
        </p:txBody>
      </p:sp>
      <p:sp>
        <p:nvSpPr>
          <p:cNvPr id="178" name="Google Shape;178;p18"/>
          <p:cNvSpPr txBox="1"/>
          <p:nvPr/>
        </p:nvSpPr>
        <p:spPr>
          <a:xfrm>
            <a:off x="762001" y="4857988"/>
            <a:ext cx="1659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Cost Structure</a:t>
            </a:r>
            <a:endParaRPr/>
          </a:p>
        </p:txBody>
      </p:sp>
      <p:sp>
        <p:nvSpPr>
          <p:cNvPr id="179" name="Google Shape;179;p18"/>
          <p:cNvSpPr txBox="1"/>
          <p:nvPr/>
        </p:nvSpPr>
        <p:spPr>
          <a:xfrm>
            <a:off x="6243996" y="4857988"/>
            <a:ext cx="20313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833C0B"/>
                </a:solidFill>
                <a:latin typeface="Arial"/>
                <a:ea typeface="Arial"/>
                <a:cs typeface="Arial"/>
                <a:sym typeface="Arial"/>
              </a:rPr>
              <a:t>Revenue Streams</a:t>
            </a:r>
            <a:endParaRPr/>
          </a:p>
        </p:txBody>
      </p:sp>
      <p:grpSp>
        <p:nvGrpSpPr>
          <p:cNvPr id="180" name="Google Shape;180;p18"/>
          <p:cNvGrpSpPr/>
          <p:nvPr/>
        </p:nvGrpSpPr>
        <p:grpSpPr>
          <a:xfrm>
            <a:off x="2298266" y="1269555"/>
            <a:ext cx="308475" cy="326848"/>
            <a:chOff x="5884863" y="0"/>
            <a:chExt cx="506413" cy="536576"/>
          </a:xfrm>
        </p:grpSpPr>
        <p:sp>
          <p:nvSpPr>
            <p:cNvPr id="181" name="Google Shape;181;p18"/>
            <p:cNvSpPr/>
            <p:nvPr/>
          </p:nvSpPr>
          <p:spPr>
            <a:xfrm>
              <a:off x="6057901" y="0"/>
              <a:ext cx="333375" cy="371475"/>
            </a:xfrm>
            <a:custGeom>
              <a:avLst/>
              <a:gdLst/>
              <a:ahLst/>
              <a:cxnLst/>
              <a:rect l="l" t="t" r="r" b="b"/>
              <a:pathLst>
                <a:path w="210" h="234" extrusionOk="0">
                  <a:moveTo>
                    <a:pt x="123" y="0"/>
                  </a:moveTo>
                  <a:lnTo>
                    <a:pt x="144" y="3"/>
                  </a:lnTo>
                  <a:lnTo>
                    <a:pt x="165" y="12"/>
                  </a:lnTo>
                  <a:lnTo>
                    <a:pt x="182" y="25"/>
                  </a:lnTo>
                  <a:lnTo>
                    <a:pt x="185" y="28"/>
                  </a:lnTo>
                  <a:lnTo>
                    <a:pt x="199" y="46"/>
                  </a:lnTo>
                  <a:lnTo>
                    <a:pt x="207" y="67"/>
                  </a:lnTo>
                  <a:lnTo>
                    <a:pt x="210" y="88"/>
                  </a:lnTo>
                  <a:lnTo>
                    <a:pt x="208" y="105"/>
                  </a:lnTo>
                  <a:lnTo>
                    <a:pt x="203" y="121"/>
                  </a:lnTo>
                  <a:lnTo>
                    <a:pt x="195" y="135"/>
                  </a:lnTo>
                  <a:lnTo>
                    <a:pt x="185" y="148"/>
                  </a:lnTo>
                  <a:lnTo>
                    <a:pt x="124" y="210"/>
                  </a:lnTo>
                  <a:lnTo>
                    <a:pt x="105" y="224"/>
                  </a:lnTo>
                  <a:lnTo>
                    <a:pt x="86" y="232"/>
                  </a:lnTo>
                  <a:lnTo>
                    <a:pt x="63" y="234"/>
                  </a:lnTo>
                  <a:lnTo>
                    <a:pt x="42" y="232"/>
                  </a:lnTo>
                  <a:lnTo>
                    <a:pt x="21" y="223"/>
                  </a:lnTo>
                  <a:lnTo>
                    <a:pt x="3" y="210"/>
                  </a:lnTo>
                  <a:lnTo>
                    <a:pt x="0" y="207"/>
                  </a:lnTo>
                  <a:lnTo>
                    <a:pt x="38" y="170"/>
                  </a:lnTo>
                  <a:lnTo>
                    <a:pt x="41" y="173"/>
                  </a:lnTo>
                  <a:lnTo>
                    <a:pt x="51" y="179"/>
                  </a:lnTo>
                  <a:lnTo>
                    <a:pt x="63" y="182"/>
                  </a:lnTo>
                  <a:lnTo>
                    <a:pt x="76" y="179"/>
                  </a:lnTo>
                  <a:lnTo>
                    <a:pt x="87" y="173"/>
                  </a:lnTo>
                  <a:lnTo>
                    <a:pt x="148" y="111"/>
                  </a:lnTo>
                  <a:lnTo>
                    <a:pt x="154" y="101"/>
                  </a:lnTo>
                  <a:lnTo>
                    <a:pt x="157" y="88"/>
                  </a:lnTo>
                  <a:lnTo>
                    <a:pt x="154" y="76"/>
                  </a:lnTo>
                  <a:lnTo>
                    <a:pt x="148" y="66"/>
                  </a:lnTo>
                  <a:lnTo>
                    <a:pt x="145" y="63"/>
                  </a:lnTo>
                  <a:lnTo>
                    <a:pt x="134" y="56"/>
                  </a:lnTo>
                  <a:lnTo>
                    <a:pt x="123" y="54"/>
                  </a:lnTo>
                  <a:lnTo>
                    <a:pt x="109" y="56"/>
                  </a:lnTo>
                  <a:lnTo>
                    <a:pt x="99" y="63"/>
                  </a:lnTo>
                  <a:lnTo>
                    <a:pt x="74" y="88"/>
                  </a:lnTo>
                  <a:lnTo>
                    <a:pt x="65" y="93"/>
                  </a:lnTo>
                  <a:lnTo>
                    <a:pt x="55" y="96"/>
                  </a:lnTo>
                  <a:lnTo>
                    <a:pt x="46" y="93"/>
                  </a:lnTo>
                  <a:lnTo>
                    <a:pt x="37" y="88"/>
                  </a:lnTo>
                  <a:lnTo>
                    <a:pt x="32" y="79"/>
                  </a:lnTo>
                  <a:lnTo>
                    <a:pt x="29" y="69"/>
                  </a:lnTo>
                  <a:lnTo>
                    <a:pt x="32" y="59"/>
                  </a:lnTo>
                  <a:lnTo>
                    <a:pt x="37" y="51"/>
                  </a:lnTo>
                  <a:lnTo>
                    <a:pt x="62" y="25"/>
                  </a:lnTo>
                  <a:lnTo>
                    <a:pt x="79" y="12"/>
                  </a:lnTo>
                  <a:lnTo>
                    <a:pt x="100" y="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5884863" y="166688"/>
              <a:ext cx="331788" cy="369888"/>
            </a:xfrm>
            <a:custGeom>
              <a:avLst/>
              <a:gdLst/>
              <a:ahLst/>
              <a:cxnLst/>
              <a:rect l="l" t="t" r="r" b="b"/>
              <a:pathLst>
                <a:path w="209" h="233" extrusionOk="0">
                  <a:moveTo>
                    <a:pt x="146" y="0"/>
                  </a:moveTo>
                  <a:lnTo>
                    <a:pt x="171" y="4"/>
                  </a:lnTo>
                  <a:lnTo>
                    <a:pt x="195" y="14"/>
                  </a:lnTo>
                  <a:lnTo>
                    <a:pt x="200" y="17"/>
                  </a:lnTo>
                  <a:lnTo>
                    <a:pt x="201" y="19"/>
                  </a:lnTo>
                  <a:lnTo>
                    <a:pt x="209" y="27"/>
                  </a:lnTo>
                  <a:lnTo>
                    <a:pt x="172" y="64"/>
                  </a:lnTo>
                  <a:lnTo>
                    <a:pt x="170" y="61"/>
                  </a:lnTo>
                  <a:lnTo>
                    <a:pt x="159" y="55"/>
                  </a:lnTo>
                  <a:lnTo>
                    <a:pt x="146" y="52"/>
                  </a:lnTo>
                  <a:lnTo>
                    <a:pt x="134" y="55"/>
                  </a:lnTo>
                  <a:lnTo>
                    <a:pt x="123" y="61"/>
                  </a:lnTo>
                  <a:lnTo>
                    <a:pt x="61" y="123"/>
                  </a:lnTo>
                  <a:lnTo>
                    <a:pt x="55" y="133"/>
                  </a:lnTo>
                  <a:lnTo>
                    <a:pt x="52" y="145"/>
                  </a:lnTo>
                  <a:lnTo>
                    <a:pt x="55" y="158"/>
                  </a:lnTo>
                  <a:lnTo>
                    <a:pt x="61" y="169"/>
                  </a:lnTo>
                  <a:lnTo>
                    <a:pt x="64" y="171"/>
                  </a:lnTo>
                  <a:lnTo>
                    <a:pt x="75" y="178"/>
                  </a:lnTo>
                  <a:lnTo>
                    <a:pt x="88" y="181"/>
                  </a:lnTo>
                  <a:lnTo>
                    <a:pt x="100" y="178"/>
                  </a:lnTo>
                  <a:lnTo>
                    <a:pt x="110" y="171"/>
                  </a:lnTo>
                  <a:lnTo>
                    <a:pt x="137" y="145"/>
                  </a:lnTo>
                  <a:lnTo>
                    <a:pt x="146" y="139"/>
                  </a:lnTo>
                  <a:lnTo>
                    <a:pt x="155" y="137"/>
                  </a:lnTo>
                  <a:lnTo>
                    <a:pt x="166" y="139"/>
                  </a:lnTo>
                  <a:lnTo>
                    <a:pt x="174" y="145"/>
                  </a:lnTo>
                  <a:lnTo>
                    <a:pt x="180" y="154"/>
                  </a:lnTo>
                  <a:lnTo>
                    <a:pt x="181" y="163"/>
                  </a:lnTo>
                  <a:lnTo>
                    <a:pt x="180" y="173"/>
                  </a:lnTo>
                  <a:lnTo>
                    <a:pt x="174" y="182"/>
                  </a:lnTo>
                  <a:lnTo>
                    <a:pt x="147" y="208"/>
                  </a:lnTo>
                  <a:lnTo>
                    <a:pt x="129" y="222"/>
                  </a:lnTo>
                  <a:lnTo>
                    <a:pt x="109" y="230"/>
                  </a:lnTo>
                  <a:lnTo>
                    <a:pt x="88" y="233"/>
                  </a:lnTo>
                  <a:lnTo>
                    <a:pt x="71" y="232"/>
                  </a:lnTo>
                  <a:lnTo>
                    <a:pt x="55" y="226"/>
                  </a:lnTo>
                  <a:lnTo>
                    <a:pt x="40" y="218"/>
                  </a:lnTo>
                  <a:lnTo>
                    <a:pt x="27" y="208"/>
                  </a:lnTo>
                  <a:lnTo>
                    <a:pt x="25" y="205"/>
                  </a:lnTo>
                  <a:lnTo>
                    <a:pt x="14" y="192"/>
                  </a:lnTo>
                  <a:lnTo>
                    <a:pt x="6" y="178"/>
                  </a:lnTo>
                  <a:lnTo>
                    <a:pt x="1" y="162"/>
                  </a:lnTo>
                  <a:lnTo>
                    <a:pt x="0" y="145"/>
                  </a:lnTo>
                  <a:lnTo>
                    <a:pt x="2" y="124"/>
                  </a:lnTo>
                  <a:lnTo>
                    <a:pt x="10" y="103"/>
                  </a:lnTo>
                  <a:lnTo>
                    <a:pt x="25" y="85"/>
                  </a:lnTo>
                  <a:lnTo>
                    <a:pt x="85" y="25"/>
                  </a:lnTo>
                  <a:lnTo>
                    <a:pt x="104" y="10"/>
                  </a:lnTo>
                  <a:lnTo>
                    <a:pt x="125" y="2"/>
                  </a:lnTo>
                  <a:lnTo>
                    <a:pt x="1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18"/>
          <p:cNvSpPr/>
          <p:nvPr/>
        </p:nvSpPr>
        <p:spPr>
          <a:xfrm>
            <a:off x="6679100" y="1269408"/>
            <a:ext cx="325881" cy="322013"/>
          </a:xfrm>
          <a:custGeom>
            <a:avLst/>
            <a:gdLst/>
            <a:ahLst/>
            <a:cxnLst/>
            <a:rect l="l" t="t" r="r" b="b"/>
            <a:pathLst>
              <a:path w="337" h="333" extrusionOk="0">
                <a:moveTo>
                  <a:pt x="178" y="190"/>
                </a:moveTo>
                <a:lnTo>
                  <a:pt x="306" y="190"/>
                </a:lnTo>
                <a:lnTo>
                  <a:pt x="306" y="333"/>
                </a:lnTo>
                <a:lnTo>
                  <a:pt x="178" y="333"/>
                </a:lnTo>
                <a:lnTo>
                  <a:pt x="178" y="190"/>
                </a:lnTo>
                <a:close/>
                <a:moveTo>
                  <a:pt x="31" y="190"/>
                </a:moveTo>
                <a:lnTo>
                  <a:pt x="159" y="190"/>
                </a:lnTo>
                <a:lnTo>
                  <a:pt x="159" y="333"/>
                </a:lnTo>
                <a:lnTo>
                  <a:pt x="31" y="333"/>
                </a:lnTo>
                <a:lnTo>
                  <a:pt x="31" y="190"/>
                </a:lnTo>
                <a:close/>
                <a:moveTo>
                  <a:pt x="239" y="23"/>
                </a:moveTo>
                <a:lnTo>
                  <a:pt x="228" y="25"/>
                </a:lnTo>
                <a:lnTo>
                  <a:pt x="218" y="30"/>
                </a:lnTo>
                <a:lnTo>
                  <a:pt x="198" y="50"/>
                </a:lnTo>
                <a:lnTo>
                  <a:pt x="189" y="67"/>
                </a:lnTo>
                <a:lnTo>
                  <a:pt x="182" y="86"/>
                </a:lnTo>
                <a:lnTo>
                  <a:pt x="210" y="78"/>
                </a:lnTo>
                <a:lnTo>
                  <a:pt x="231" y="71"/>
                </a:lnTo>
                <a:lnTo>
                  <a:pt x="246" y="63"/>
                </a:lnTo>
                <a:lnTo>
                  <a:pt x="255" y="54"/>
                </a:lnTo>
                <a:lnTo>
                  <a:pt x="259" y="47"/>
                </a:lnTo>
                <a:lnTo>
                  <a:pt x="260" y="40"/>
                </a:lnTo>
                <a:lnTo>
                  <a:pt x="260" y="37"/>
                </a:lnTo>
                <a:lnTo>
                  <a:pt x="255" y="29"/>
                </a:lnTo>
                <a:lnTo>
                  <a:pt x="252" y="27"/>
                </a:lnTo>
                <a:lnTo>
                  <a:pt x="248" y="25"/>
                </a:lnTo>
                <a:lnTo>
                  <a:pt x="244" y="23"/>
                </a:lnTo>
                <a:lnTo>
                  <a:pt x="239" y="23"/>
                </a:lnTo>
                <a:close/>
                <a:moveTo>
                  <a:pt x="94" y="23"/>
                </a:moveTo>
                <a:lnTo>
                  <a:pt x="90" y="25"/>
                </a:lnTo>
                <a:lnTo>
                  <a:pt x="82" y="30"/>
                </a:lnTo>
                <a:lnTo>
                  <a:pt x="78" y="34"/>
                </a:lnTo>
                <a:lnTo>
                  <a:pt x="75" y="38"/>
                </a:lnTo>
                <a:lnTo>
                  <a:pt x="74" y="42"/>
                </a:lnTo>
                <a:lnTo>
                  <a:pt x="74" y="48"/>
                </a:lnTo>
                <a:lnTo>
                  <a:pt x="75" y="51"/>
                </a:lnTo>
                <a:lnTo>
                  <a:pt x="81" y="59"/>
                </a:lnTo>
                <a:lnTo>
                  <a:pt x="85" y="63"/>
                </a:lnTo>
                <a:lnTo>
                  <a:pt x="90" y="67"/>
                </a:lnTo>
                <a:lnTo>
                  <a:pt x="104" y="75"/>
                </a:lnTo>
                <a:lnTo>
                  <a:pt x="127" y="80"/>
                </a:lnTo>
                <a:lnTo>
                  <a:pt x="155" y="84"/>
                </a:lnTo>
                <a:lnTo>
                  <a:pt x="147" y="63"/>
                </a:lnTo>
                <a:lnTo>
                  <a:pt x="139" y="50"/>
                </a:lnTo>
                <a:lnTo>
                  <a:pt x="130" y="38"/>
                </a:lnTo>
                <a:lnTo>
                  <a:pt x="119" y="30"/>
                </a:lnTo>
                <a:lnTo>
                  <a:pt x="108" y="25"/>
                </a:lnTo>
                <a:lnTo>
                  <a:pt x="98" y="23"/>
                </a:lnTo>
                <a:lnTo>
                  <a:pt x="94" y="23"/>
                </a:lnTo>
                <a:close/>
                <a:moveTo>
                  <a:pt x="98" y="0"/>
                </a:moveTo>
                <a:lnTo>
                  <a:pt x="116" y="3"/>
                </a:lnTo>
                <a:lnTo>
                  <a:pt x="132" y="10"/>
                </a:lnTo>
                <a:lnTo>
                  <a:pt x="147" y="22"/>
                </a:lnTo>
                <a:lnTo>
                  <a:pt x="157" y="37"/>
                </a:lnTo>
                <a:lnTo>
                  <a:pt x="161" y="40"/>
                </a:lnTo>
                <a:lnTo>
                  <a:pt x="164" y="46"/>
                </a:lnTo>
                <a:lnTo>
                  <a:pt x="166" y="50"/>
                </a:lnTo>
                <a:lnTo>
                  <a:pt x="169" y="55"/>
                </a:lnTo>
                <a:lnTo>
                  <a:pt x="169" y="52"/>
                </a:lnTo>
                <a:lnTo>
                  <a:pt x="185" y="29"/>
                </a:lnTo>
                <a:lnTo>
                  <a:pt x="205" y="10"/>
                </a:lnTo>
                <a:lnTo>
                  <a:pt x="222" y="3"/>
                </a:lnTo>
                <a:lnTo>
                  <a:pt x="239" y="0"/>
                </a:lnTo>
                <a:lnTo>
                  <a:pt x="256" y="3"/>
                </a:lnTo>
                <a:lnTo>
                  <a:pt x="271" y="12"/>
                </a:lnTo>
                <a:lnTo>
                  <a:pt x="280" y="23"/>
                </a:lnTo>
                <a:lnTo>
                  <a:pt x="284" y="40"/>
                </a:lnTo>
                <a:lnTo>
                  <a:pt x="281" y="55"/>
                </a:lnTo>
                <a:lnTo>
                  <a:pt x="273" y="69"/>
                </a:lnTo>
                <a:lnTo>
                  <a:pt x="259" y="82"/>
                </a:lnTo>
                <a:lnTo>
                  <a:pt x="252" y="86"/>
                </a:lnTo>
                <a:lnTo>
                  <a:pt x="244" y="90"/>
                </a:lnTo>
                <a:lnTo>
                  <a:pt x="321" y="90"/>
                </a:lnTo>
                <a:lnTo>
                  <a:pt x="326" y="92"/>
                </a:lnTo>
                <a:lnTo>
                  <a:pt x="334" y="97"/>
                </a:lnTo>
                <a:lnTo>
                  <a:pt x="337" y="107"/>
                </a:lnTo>
                <a:lnTo>
                  <a:pt x="337" y="168"/>
                </a:lnTo>
                <a:lnTo>
                  <a:pt x="178" y="168"/>
                </a:lnTo>
                <a:lnTo>
                  <a:pt x="178" y="90"/>
                </a:lnTo>
                <a:lnTo>
                  <a:pt x="159" y="90"/>
                </a:lnTo>
                <a:lnTo>
                  <a:pt x="159" y="168"/>
                </a:lnTo>
                <a:lnTo>
                  <a:pt x="0" y="168"/>
                </a:lnTo>
                <a:lnTo>
                  <a:pt x="0" y="107"/>
                </a:lnTo>
                <a:lnTo>
                  <a:pt x="2" y="102"/>
                </a:lnTo>
                <a:lnTo>
                  <a:pt x="4" y="97"/>
                </a:lnTo>
                <a:lnTo>
                  <a:pt x="7" y="94"/>
                </a:lnTo>
                <a:lnTo>
                  <a:pt x="12" y="92"/>
                </a:lnTo>
                <a:lnTo>
                  <a:pt x="17" y="90"/>
                </a:lnTo>
                <a:lnTo>
                  <a:pt x="85" y="90"/>
                </a:lnTo>
                <a:lnTo>
                  <a:pt x="69" y="80"/>
                </a:lnTo>
                <a:lnTo>
                  <a:pt x="58" y="68"/>
                </a:lnTo>
                <a:lnTo>
                  <a:pt x="52" y="56"/>
                </a:lnTo>
                <a:lnTo>
                  <a:pt x="50" y="46"/>
                </a:lnTo>
                <a:lnTo>
                  <a:pt x="53" y="33"/>
                </a:lnTo>
                <a:lnTo>
                  <a:pt x="58" y="22"/>
                </a:lnTo>
                <a:lnTo>
                  <a:pt x="66" y="13"/>
                </a:lnTo>
                <a:lnTo>
                  <a:pt x="81" y="4"/>
                </a:lnTo>
                <a:lnTo>
                  <a:pt x="9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8908592" y="1284429"/>
            <a:ext cx="320078" cy="274629"/>
          </a:xfrm>
          <a:custGeom>
            <a:avLst/>
            <a:gdLst/>
            <a:ahLst/>
            <a:cxnLst/>
            <a:rect l="l" t="t" r="r" b="b"/>
            <a:pathLst>
              <a:path w="331" h="284" extrusionOk="0">
                <a:moveTo>
                  <a:pt x="69" y="0"/>
                </a:moveTo>
                <a:lnTo>
                  <a:pt x="92" y="0"/>
                </a:lnTo>
                <a:lnTo>
                  <a:pt x="113" y="4"/>
                </a:lnTo>
                <a:lnTo>
                  <a:pt x="133" y="14"/>
                </a:lnTo>
                <a:lnTo>
                  <a:pt x="150" y="29"/>
                </a:lnTo>
                <a:lnTo>
                  <a:pt x="162" y="48"/>
                </a:lnTo>
                <a:lnTo>
                  <a:pt x="164" y="53"/>
                </a:lnTo>
                <a:lnTo>
                  <a:pt x="166" y="59"/>
                </a:lnTo>
                <a:lnTo>
                  <a:pt x="168" y="48"/>
                </a:lnTo>
                <a:lnTo>
                  <a:pt x="182" y="29"/>
                </a:lnTo>
                <a:lnTo>
                  <a:pt x="197" y="14"/>
                </a:lnTo>
                <a:lnTo>
                  <a:pt x="217" y="4"/>
                </a:lnTo>
                <a:lnTo>
                  <a:pt x="238" y="0"/>
                </a:lnTo>
                <a:lnTo>
                  <a:pt x="261" y="0"/>
                </a:lnTo>
                <a:lnTo>
                  <a:pt x="282" y="8"/>
                </a:lnTo>
                <a:lnTo>
                  <a:pt x="302" y="19"/>
                </a:lnTo>
                <a:lnTo>
                  <a:pt x="316" y="36"/>
                </a:lnTo>
                <a:lnTo>
                  <a:pt x="327" y="55"/>
                </a:lnTo>
                <a:lnTo>
                  <a:pt x="331" y="76"/>
                </a:lnTo>
                <a:lnTo>
                  <a:pt x="329" y="98"/>
                </a:lnTo>
                <a:lnTo>
                  <a:pt x="323" y="120"/>
                </a:lnTo>
                <a:lnTo>
                  <a:pt x="316" y="131"/>
                </a:lnTo>
                <a:lnTo>
                  <a:pt x="306" y="145"/>
                </a:lnTo>
                <a:lnTo>
                  <a:pt x="294" y="159"/>
                </a:lnTo>
                <a:lnTo>
                  <a:pt x="278" y="175"/>
                </a:lnTo>
                <a:lnTo>
                  <a:pt x="262" y="192"/>
                </a:lnTo>
                <a:lnTo>
                  <a:pt x="228" y="226"/>
                </a:lnTo>
                <a:lnTo>
                  <a:pt x="212" y="241"/>
                </a:lnTo>
                <a:lnTo>
                  <a:pt x="197" y="255"/>
                </a:lnTo>
                <a:lnTo>
                  <a:pt x="184" y="267"/>
                </a:lnTo>
                <a:lnTo>
                  <a:pt x="175" y="276"/>
                </a:lnTo>
                <a:lnTo>
                  <a:pt x="168" y="281"/>
                </a:lnTo>
                <a:lnTo>
                  <a:pt x="166" y="284"/>
                </a:lnTo>
                <a:lnTo>
                  <a:pt x="163" y="281"/>
                </a:lnTo>
                <a:lnTo>
                  <a:pt x="157" y="276"/>
                </a:lnTo>
                <a:lnTo>
                  <a:pt x="147" y="267"/>
                </a:lnTo>
                <a:lnTo>
                  <a:pt x="134" y="255"/>
                </a:lnTo>
                <a:lnTo>
                  <a:pt x="102" y="226"/>
                </a:lnTo>
                <a:lnTo>
                  <a:pt x="68" y="192"/>
                </a:lnTo>
                <a:lnTo>
                  <a:pt x="52" y="175"/>
                </a:lnTo>
                <a:lnTo>
                  <a:pt x="37" y="159"/>
                </a:lnTo>
                <a:lnTo>
                  <a:pt x="25" y="145"/>
                </a:lnTo>
                <a:lnTo>
                  <a:pt x="14" y="131"/>
                </a:lnTo>
                <a:lnTo>
                  <a:pt x="8" y="120"/>
                </a:lnTo>
                <a:lnTo>
                  <a:pt x="1" y="98"/>
                </a:lnTo>
                <a:lnTo>
                  <a:pt x="0" y="76"/>
                </a:lnTo>
                <a:lnTo>
                  <a:pt x="5" y="55"/>
                </a:lnTo>
                <a:lnTo>
                  <a:pt x="14" y="36"/>
                </a:lnTo>
                <a:lnTo>
                  <a:pt x="30" y="19"/>
                </a:lnTo>
                <a:lnTo>
                  <a:pt x="48" y="8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4368980" y="3158223"/>
            <a:ext cx="460295" cy="336522"/>
            <a:chOff x="5715001" y="3627438"/>
            <a:chExt cx="755650" cy="552450"/>
          </a:xfrm>
        </p:grpSpPr>
        <p:sp>
          <p:nvSpPr>
            <p:cNvPr id="186" name="Google Shape;186;p18"/>
            <p:cNvSpPr/>
            <p:nvPr/>
          </p:nvSpPr>
          <p:spPr>
            <a:xfrm>
              <a:off x="6283326" y="3627438"/>
              <a:ext cx="161925" cy="61913"/>
            </a:xfrm>
            <a:custGeom>
              <a:avLst/>
              <a:gdLst/>
              <a:ahLst/>
              <a:cxnLst/>
              <a:rect l="l" t="t" r="r" b="b"/>
              <a:pathLst>
                <a:path w="102" h="39" extrusionOk="0">
                  <a:moveTo>
                    <a:pt x="52" y="0"/>
                  </a:moveTo>
                  <a:lnTo>
                    <a:pt x="66" y="3"/>
                  </a:lnTo>
                  <a:lnTo>
                    <a:pt x="78" y="8"/>
                  </a:lnTo>
                  <a:lnTo>
                    <a:pt x="89" y="13"/>
                  </a:lnTo>
                  <a:lnTo>
                    <a:pt x="102" y="26"/>
                  </a:lnTo>
                  <a:lnTo>
                    <a:pt x="89" y="37"/>
                  </a:lnTo>
                  <a:lnTo>
                    <a:pt x="86" y="38"/>
                  </a:lnTo>
                  <a:lnTo>
                    <a:pt x="86" y="37"/>
                  </a:lnTo>
                  <a:lnTo>
                    <a:pt x="85" y="37"/>
                  </a:lnTo>
                  <a:lnTo>
                    <a:pt x="85" y="36"/>
                  </a:lnTo>
                  <a:lnTo>
                    <a:pt x="82" y="34"/>
                  </a:lnTo>
                  <a:lnTo>
                    <a:pt x="77" y="29"/>
                  </a:lnTo>
                  <a:lnTo>
                    <a:pt x="66" y="22"/>
                  </a:lnTo>
                  <a:lnTo>
                    <a:pt x="52" y="20"/>
                  </a:lnTo>
                  <a:lnTo>
                    <a:pt x="44" y="21"/>
                  </a:lnTo>
                  <a:lnTo>
                    <a:pt x="35" y="24"/>
                  </a:lnTo>
                  <a:lnTo>
                    <a:pt x="24" y="30"/>
                  </a:lnTo>
                  <a:lnTo>
                    <a:pt x="14" y="39"/>
                  </a:lnTo>
                  <a:lnTo>
                    <a:pt x="0" y="25"/>
                  </a:lnTo>
                  <a:lnTo>
                    <a:pt x="19" y="11"/>
                  </a:lnTo>
                  <a:lnTo>
                    <a:pt x="36" y="3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6122988" y="3689350"/>
              <a:ext cx="158750" cy="63500"/>
            </a:xfrm>
            <a:custGeom>
              <a:avLst/>
              <a:gdLst/>
              <a:ahLst/>
              <a:cxnLst/>
              <a:rect l="l" t="t" r="r" b="b"/>
              <a:pathLst>
                <a:path w="100" h="40" extrusionOk="0">
                  <a:moveTo>
                    <a:pt x="87" y="0"/>
                  </a:moveTo>
                  <a:lnTo>
                    <a:pt x="100" y="15"/>
                  </a:lnTo>
                  <a:lnTo>
                    <a:pt x="83" y="29"/>
                  </a:lnTo>
                  <a:lnTo>
                    <a:pt x="66" y="37"/>
                  </a:lnTo>
                  <a:lnTo>
                    <a:pt x="50" y="40"/>
                  </a:lnTo>
                  <a:lnTo>
                    <a:pt x="35" y="38"/>
                  </a:lnTo>
                  <a:lnTo>
                    <a:pt x="24" y="33"/>
                  </a:lnTo>
                  <a:lnTo>
                    <a:pt x="13" y="27"/>
                  </a:lnTo>
                  <a:lnTo>
                    <a:pt x="9" y="24"/>
                  </a:lnTo>
                  <a:lnTo>
                    <a:pt x="6" y="20"/>
                  </a:lnTo>
                  <a:lnTo>
                    <a:pt x="0" y="14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21" y="8"/>
                  </a:lnTo>
                  <a:lnTo>
                    <a:pt x="25" y="11"/>
                  </a:lnTo>
                  <a:lnTo>
                    <a:pt x="35" y="17"/>
                  </a:lnTo>
                  <a:lnTo>
                    <a:pt x="50" y="20"/>
                  </a:lnTo>
                  <a:lnTo>
                    <a:pt x="60" y="19"/>
                  </a:lnTo>
                  <a:lnTo>
                    <a:pt x="74" y="12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6062663" y="3705225"/>
              <a:ext cx="407988" cy="444500"/>
            </a:xfrm>
            <a:custGeom>
              <a:avLst/>
              <a:gdLst/>
              <a:ahLst/>
              <a:cxnLst/>
              <a:rect l="l" t="t" r="r" b="b"/>
              <a:pathLst>
                <a:path w="257" h="280" extrusionOk="0">
                  <a:moveTo>
                    <a:pt x="208" y="0"/>
                  </a:moveTo>
                  <a:lnTo>
                    <a:pt x="257" y="0"/>
                  </a:lnTo>
                  <a:lnTo>
                    <a:pt x="257" y="280"/>
                  </a:lnTo>
                  <a:lnTo>
                    <a:pt x="27" y="280"/>
                  </a:lnTo>
                  <a:lnTo>
                    <a:pt x="27" y="279"/>
                  </a:lnTo>
                  <a:lnTo>
                    <a:pt x="29" y="277"/>
                  </a:lnTo>
                  <a:lnTo>
                    <a:pt x="29" y="275"/>
                  </a:lnTo>
                  <a:lnTo>
                    <a:pt x="31" y="273"/>
                  </a:lnTo>
                  <a:lnTo>
                    <a:pt x="37" y="268"/>
                  </a:lnTo>
                  <a:lnTo>
                    <a:pt x="39" y="264"/>
                  </a:lnTo>
                  <a:lnTo>
                    <a:pt x="40" y="259"/>
                  </a:lnTo>
                  <a:lnTo>
                    <a:pt x="43" y="247"/>
                  </a:lnTo>
                  <a:lnTo>
                    <a:pt x="43" y="230"/>
                  </a:lnTo>
                  <a:lnTo>
                    <a:pt x="40" y="210"/>
                  </a:lnTo>
                  <a:lnTo>
                    <a:pt x="33" y="193"/>
                  </a:lnTo>
                  <a:lnTo>
                    <a:pt x="18" y="178"/>
                  </a:lnTo>
                  <a:lnTo>
                    <a:pt x="13" y="171"/>
                  </a:lnTo>
                  <a:lnTo>
                    <a:pt x="6" y="166"/>
                  </a:lnTo>
                  <a:lnTo>
                    <a:pt x="0" y="162"/>
                  </a:lnTo>
                  <a:lnTo>
                    <a:pt x="5" y="148"/>
                  </a:lnTo>
                  <a:lnTo>
                    <a:pt x="8" y="132"/>
                  </a:lnTo>
                  <a:lnTo>
                    <a:pt x="39" y="148"/>
                  </a:lnTo>
                  <a:lnTo>
                    <a:pt x="39" y="98"/>
                  </a:lnTo>
                  <a:lnTo>
                    <a:pt x="138" y="144"/>
                  </a:lnTo>
                  <a:lnTo>
                    <a:pt x="138" y="98"/>
                  </a:lnTo>
                  <a:lnTo>
                    <a:pt x="208" y="13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5965826" y="3627438"/>
              <a:ext cx="158750" cy="61913"/>
            </a:xfrm>
            <a:custGeom>
              <a:avLst/>
              <a:gdLst/>
              <a:ahLst/>
              <a:cxnLst/>
              <a:rect l="l" t="t" r="r" b="b"/>
              <a:pathLst>
                <a:path w="100" h="39" extrusionOk="0">
                  <a:moveTo>
                    <a:pt x="50" y="0"/>
                  </a:moveTo>
                  <a:lnTo>
                    <a:pt x="65" y="3"/>
                  </a:lnTo>
                  <a:lnTo>
                    <a:pt x="76" y="8"/>
                  </a:lnTo>
                  <a:lnTo>
                    <a:pt x="87" y="13"/>
                  </a:lnTo>
                  <a:lnTo>
                    <a:pt x="91" y="16"/>
                  </a:lnTo>
                  <a:lnTo>
                    <a:pt x="94" y="20"/>
                  </a:lnTo>
                  <a:lnTo>
                    <a:pt x="100" y="26"/>
                  </a:lnTo>
                  <a:lnTo>
                    <a:pt x="86" y="38"/>
                  </a:lnTo>
                  <a:lnTo>
                    <a:pt x="79" y="32"/>
                  </a:lnTo>
                  <a:lnTo>
                    <a:pt x="75" y="29"/>
                  </a:lnTo>
                  <a:lnTo>
                    <a:pt x="65" y="22"/>
                  </a:lnTo>
                  <a:lnTo>
                    <a:pt x="50" y="20"/>
                  </a:lnTo>
                  <a:lnTo>
                    <a:pt x="39" y="21"/>
                  </a:lnTo>
                  <a:lnTo>
                    <a:pt x="28" y="28"/>
                  </a:lnTo>
                  <a:lnTo>
                    <a:pt x="13" y="39"/>
                  </a:lnTo>
                  <a:lnTo>
                    <a:pt x="0" y="25"/>
                  </a:lnTo>
                  <a:lnTo>
                    <a:pt x="17" y="11"/>
                  </a:lnTo>
                  <a:lnTo>
                    <a:pt x="34" y="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5715001" y="3843338"/>
              <a:ext cx="393700" cy="336550"/>
            </a:xfrm>
            <a:custGeom>
              <a:avLst/>
              <a:gdLst/>
              <a:ahLst/>
              <a:cxnLst/>
              <a:rect l="l" t="t" r="r" b="b"/>
              <a:pathLst>
                <a:path w="248" h="212" extrusionOk="0">
                  <a:moveTo>
                    <a:pt x="54" y="30"/>
                  </a:moveTo>
                  <a:lnTo>
                    <a:pt x="64" y="33"/>
                  </a:lnTo>
                  <a:lnTo>
                    <a:pt x="74" y="40"/>
                  </a:lnTo>
                  <a:lnTo>
                    <a:pt x="80" y="49"/>
                  </a:lnTo>
                  <a:lnTo>
                    <a:pt x="83" y="61"/>
                  </a:lnTo>
                  <a:lnTo>
                    <a:pt x="80" y="74"/>
                  </a:lnTo>
                  <a:lnTo>
                    <a:pt x="72" y="83"/>
                  </a:lnTo>
                  <a:lnTo>
                    <a:pt x="80" y="87"/>
                  </a:lnTo>
                  <a:lnTo>
                    <a:pt x="88" y="93"/>
                  </a:lnTo>
                  <a:lnTo>
                    <a:pt x="96" y="101"/>
                  </a:lnTo>
                  <a:lnTo>
                    <a:pt x="92" y="106"/>
                  </a:lnTo>
                  <a:lnTo>
                    <a:pt x="89" y="112"/>
                  </a:lnTo>
                  <a:lnTo>
                    <a:pt x="88" y="108"/>
                  </a:lnTo>
                  <a:lnTo>
                    <a:pt x="87" y="105"/>
                  </a:lnTo>
                  <a:lnTo>
                    <a:pt x="84" y="102"/>
                  </a:lnTo>
                  <a:lnTo>
                    <a:pt x="85" y="105"/>
                  </a:lnTo>
                  <a:lnTo>
                    <a:pt x="87" y="106"/>
                  </a:lnTo>
                  <a:lnTo>
                    <a:pt x="87" y="110"/>
                  </a:lnTo>
                  <a:lnTo>
                    <a:pt x="88" y="113"/>
                  </a:lnTo>
                  <a:lnTo>
                    <a:pt x="81" y="127"/>
                  </a:lnTo>
                  <a:lnTo>
                    <a:pt x="79" y="144"/>
                  </a:lnTo>
                  <a:lnTo>
                    <a:pt x="79" y="155"/>
                  </a:lnTo>
                  <a:lnTo>
                    <a:pt x="81" y="168"/>
                  </a:lnTo>
                  <a:lnTo>
                    <a:pt x="68" y="171"/>
                  </a:lnTo>
                  <a:lnTo>
                    <a:pt x="41" y="171"/>
                  </a:lnTo>
                  <a:lnTo>
                    <a:pt x="30" y="169"/>
                  </a:lnTo>
                  <a:lnTo>
                    <a:pt x="21" y="167"/>
                  </a:lnTo>
                  <a:lnTo>
                    <a:pt x="14" y="160"/>
                  </a:lnTo>
                  <a:lnTo>
                    <a:pt x="10" y="152"/>
                  </a:lnTo>
                  <a:lnTo>
                    <a:pt x="12" y="138"/>
                  </a:lnTo>
                  <a:lnTo>
                    <a:pt x="17" y="121"/>
                  </a:lnTo>
                  <a:lnTo>
                    <a:pt x="18" y="118"/>
                  </a:lnTo>
                  <a:lnTo>
                    <a:pt x="18" y="114"/>
                  </a:lnTo>
                  <a:lnTo>
                    <a:pt x="19" y="112"/>
                  </a:lnTo>
                  <a:lnTo>
                    <a:pt x="21" y="108"/>
                  </a:lnTo>
                  <a:lnTo>
                    <a:pt x="21" y="105"/>
                  </a:lnTo>
                  <a:lnTo>
                    <a:pt x="22" y="104"/>
                  </a:lnTo>
                  <a:lnTo>
                    <a:pt x="22" y="102"/>
                  </a:lnTo>
                  <a:lnTo>
                    <a:pt x="21" y="105"/>
                  </a:lnTo>
                  <a:lnTo>
                    <a:pt x="18" y="113"/>
                  </a:lnTo>
                  <a:lnTo>
                    <a:pt x="14" y="123"/>
                  </a:lnTo>
                  <a:lnTo>
                    <a:pt x="9" y="135"/>
                  </a:lnTo>
                  <a:lnTo>
                    <a:pt x="6" y="147"/>
                  </a:lnTo>
                  <a:lnTo>
                    <a:pt x="2" y="144"/>
                  </a:lnTo>
                  <a:lnTo>
                    <a:pt x="1" y="138"/>
                  </a:lnTo>
                  <a:lnTo>
                    <a:pt x="0" y="126"/>
                  </a:lnTo>
                  <a:lnTo>
                    <a:pt x="2" y="113"/>
                  </a:lnTo>
                  <a:lnTo>
                    <a:pt x="9" y="102"/>
                  </a:lnTo>
                  <a:lnTo>
                    <a:pt x="17" y="93"/>
                  </a:lnTo>
                  <a:lnTo>
                    <a:pt x="35" y="83"/>
                  </a:lnTo>
                  <a:lnTo>
                    <a:pt x="27" y="74"/>
                  </a:lnTo>
                  <a:lnTo>
                    <a:pt x="25" y="61"/>
                  </a:lnTo>
                  <a:lnTo>
                    <a:pt x="27" y="49"/>
                  </a:lnTo>
                  <a:lnTo>
                    <a:pt x="33" y="40"/>
                  </a:lnTo>
                  <a:lnTo>
                    <a:pt x="42" y="33"/>
                  </a:lnTo>
                  <a:lnTo>
                    <a:pt x="54" y="30"/>
                  </a:lnTo>
                  <a:close/>
                  <a:moveTo>
                    <a:pt x="167" y="0"/>
                  </a:moveTo>
                  <a:lnTo>
                    <a:pt x="184" y="4"/>
                  </a:lnTo>
                  <a:lnTo>
                    <a:pt x="199" y="13"/>
                  </a:lnTo>
                  <a:lnTo>
                    <a:pt x="208" y="28"/>
                  </a:lnTo>
                  <a:lnTo>
                    <a:pt x="212" y="45"/>
                  </a:lnTo>
                  <a:lnTo>
                    <a:pt x="209" y="58"/>
                  </a:lnTo>
                  <a:lnTo>
                    <a:pt x="204" y="70"/>
                  </a:lnTo>
                  <a:lnTo>
                    <a:pt x="195" y="80"/>
                  </a:lnTo>
                  <a:lnTo>
                    <a:pt x="205" y="85"/>
                  </a:lnTo>
                  <a:lnTo>
                    <a:pt x="216" y="92"/>
                  </a:lnTo>
                  <a:lnTo>
                    <a:pt x="228" y="101"/>
                  </a:lnTo>
                  <a:lnTo>
                    <a:pt x="237" y="113"/>
                  </a:lnTo>
                  <a:lnTo>
                    <a:pt x="245" y="127"/>
                  </a:lnTo>
                  <a:lnTo>
                    <a:pt x="248" y="144"/>
                  </a:lnTo>
                  <a:lnTo>
                    <a:pt x="248" y="157"/>
                  </a:lnTo>
                  <a:lnTo>
                    <a:pt x="245" y="167"/>
                  </a:lnTo>
                  <a:lnTo>
                    <a:pt x="242" y="173"/>
                  </a:lnTo>
                  <a:lnTo>
                    <a:pt x="237" y="176"/>
                  </a:lnTo>
                  <a:lnTo>
                    <a:pt x="234" y="163"/>
                  </a:lnTo>
                  <a:lnTo>
                    <a:pt x="229" y="147"/>
                  </a:lnTo>
                  <a:lnTo>
                    <a:pt x="225" y="133"/>
                  </a:lnTo>
                  <a:lnTo>
                    <a:pt x="220" y="121"/>
                  </a:lnTo>
                  <a:lnTo>
                    <a:pt x="216" y="112"/>
                  </a:lnTo>
                  <a:lnTo>
                    <a:pt x="217" y="120"/>
                  </a:lnTo>
                  <a:lnTo>
                    <a:pt x="221" y="130"/>
                  </a:lnTo>
                  <a:lnTo>
                    <a:pt x="229" y="154"/>
                  </a:lnTo>
                  <a:lnTo>
                    <a:pt x="232" y="171"/>
                  </a:lnTo>
                  <a:lnTo>
                    <a:pt x="233" y="184"/>
                  </a:lnTo>
                  <a:lnTo>
                    <a:pt x="227" y="197"/>
                  </a:lnTo>
                  <a:lnTo>
                    <a:pt x="216" y="205"/>
                  </a:lnTo>
                  <a:lnTo>
                    <a:pt x="203" y="210"/>
                  </a:lnTo>
                  <a:lnTo>
                    <a:pt x="186" y="212"/>
                  </a:lnTo>
                  <a:lnTo>
                    <a:pt x="149" y="212"/>
                  </a:lnTo>
                  <a:lnTo>
                    <a:pt x="132" y="210"/>
                  </a:lnTo>
                  <a:lnTo>
                    <a:pt x="118" y="205"/>
                  </a:lnTo>
                  <a:lnTo>
                    <a:pt x="108" y="197"/>
                  </a:lnTo>
                  <a:lnTo>
                    <a:pt x="101" y="184"/>
                  </a:lnTo>
                  <a:lnTo>
                    <a:pt x="103" y="171"/>
                  </a:lnTo>
                  <a:lnTo>
                    <a:pt x="107" y="154"/>
                  </a:lnTo>
                  <a:lnTo>
                    <a:pt x="114" y="130"/>
                  </a:lnTo>
                  <a:lnTo>
                    <a:pt x="117" y="120"/>
                  </a:lnTo>
                  <a:lnTo>
                    <a:pt x="120" y="112"/>
                  </a:lnTo>
                  <a:lnTo>
                    <a:pt x="116" y="121"/>
                  </a:lnTo>
                  <a:lnTo>
                    <a:pt x="110" y="133"/>
                  </a:lnTo>
                  <a:lnTo>
                    <a:pt x="104" y="147"/>
                  </a:lnTo>
                  <a:lnTo>
                    <a:pt x="100" y="163"/>
                  </a:lnTo>
                  <a:lnTo>
                    <a:pt x="96" y="176"/>
                  </a:lnTo>
                  <a:lnTo>
                    <a:pt x="92" y="173"/>
                  </a:lnTo>
                  <a:lnTo>
                    <a:pt x="89" y="167"/>
                  </a:lnTo>
                  <a:lnTo>
                    <a:pt x="87" y="157"/>
                  </a:lnTo>
                  <a:lnTo>
                    <a:pt x="87" y="144"/>
                  </a:lnTo>
                  <a:lnTo>
                    <a:pt x="89" y="127"/>
                  </a:lnTo>
                  <a:lnTo>
                    <a:pt x="97" y="113"/>
                  </a:lnTo>
                  <a:lnTo>
                    <a:pt x="107" y="101"/>
                  </a:lnTo>
                  <a:lnTo>
                    <a:pt x="118" y="92"/>
                  </a:lnTo>
                  <a:lnTo>
                    <a:pt x="129" y="85"/>
                  </a:lnTo>
                  <a:lnTo>
                    <a:pt x="139" y="80"/>
                  </a:lnTo>
                  <a:lnTo>
                    <a:pt x="132" y="70"/>
                  </a:lnTo>
                  <a:lnTo>
                    <a:pt x="126" y="58"/>
                  </a:lnTo>
                  <a:lnTo>
                    <a:pt x="124" y="45"/>
                  </a:lnTo>
                  <a:lnTo>
                    <a:pt x="128" y="28"/>
                  </a:lnTo>
                  <a:lnTo>
                    <a:pt x="137" y="13"/>
                  </a:lnTo>
                  <a:lnTo>
                    <a:pt x="150" y="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" name="Google Shape;191;p18"/>
          <p:cNvSpPr/>
          <p:nvPr/>
        </p:nvSpPr>
        <p:spPr>
          <a:xfrm>
            <a:off x="8853268" y="3130061"/>
            <a:ext cx="385836" cy="269795"/>
          </a:xfrm>
          <a:custGeom>
            <a:avLst/>
            <a:gdLst/>
            <a:ahLst/>
            <a:cxnLst/>
            <a:rect l="l" t="t" r="r" b="b"/>
            <a:pathLst>
              <a:path w="399" h="279" extrusionOk="0">
                <a:moveTo>
                  <a:pt x="295" y="207"/>
                </a:moveTo>
                <a:lnTo>
                  <a:pt x="310" y="209"/>
                </a:lnTo>
                <a:lnTo>
                  <a:pt x="320" y="217"/>
                </a:lnTo>
                <a:lnTo>
                  <a:pt x="328" y="228"/>
                </a:lnTo>
                <a:lnTo>
                  <a:pt x="331" y="242"/>
                </a:lnTo>
                <a:lnTo>
                  <a:pt x="328" y="256"/>
                </a:lnTo>
                <a:lnTo>
                  <a:pt x="320" y="268"/>
                </a:lnTo>
                <a:lnTo>
                  <a:pt x="310" y="276"/>
                </a:lnTo>
                <a:lnTo>
                  <a:pt x="295" y="279"/>
                </a:lnTo>
                <a:lnTo>
                  <a:pt x="281" y="276"/>
                </a:lnTo>
                <a:lnTo>
                  <a:pt x="269" y="268"/>
                </a:lnTo>
                <a:lnTo>
                  <a:pt x="261" y="256"/>
                </a:lnTo>
                <a:lnTo>
                  <a:pt x="258" y="242"/>
                </a:lnTo>
                <a:lnTo>
                  <a:pt x="261" y="228"/>
                </a:lnTo>
                <a:lnTo>
                  <a:pt x="269" y="217"/>
                </a:lnTo>
                <a:lnTo>
                  <a:pt x="281" y="209"/>
                </a:lnTo>
                <a:lnTo>
                  <a:pt x="295" y="207"/>
                </a:lnTo>
                <a:close/>
                <a:moveTo>
                  <a:pt x="87" y="207"/>
                </a:moveTo>
                <a:lnTo>
                  <a:pt x="101" y="209"/>
                </a:lnTo>
                <a:lnTo>
                  <a:pt x="113" y="217"/>
                </a:lnTo>
                <a:lnTo>
                  <a:pt x="121" y="228"/>
                </a:lnTo>
                <a:lnTo>
                  <a:pt x="124" y="242"/>
                </a:lnTo>
                <a:lnTo>
                  <a:pt x="121" y="256"/>
                </a:lnTo>
                <a:lnTo>
                  <a:pt x="113" y="268"/>
                </a:lnTo>
                <a:lnTo>
                  <a:pt x="101" y="276"/>
                </a:lnTo>
                <a:lnTo>
                  <a:pt x="87" y="279"/>
                </a:lnTo>
                <a:lnTo>
                  <a:pt x="72" y="276"/>
                </a:lnTo>
                <a:lnTo>
                  <a:pt x="62" y="268"/>
                </a:lnTo>
                <a:lnTo>
                  <a:pt x="54" y="256"/>
                </a:lnTo>
                <a:lnTo>
                  <a:pt x="51" y="242"/>
                </a:lnTo>
                <a:lnTo>
                  <a:pt x="54" y="228"/>
                </a:lnTo>
                <a:lnTo>
                  <a:pt x="62" y="217"/>
                </a:lnTo>
                <a:lnTo>
                  <a:pt x="72" y="209"/>
                </a:lnTo>
                <a:lnTo>
                  <a:pt x="87" y="207"/>
                </a:lnTo>
                <a:close/>
                <a:moveTo>
                  <a:pt x="299" y="64"/>
                </a:moveTo>
                <a:lnTo>
                  <a:pt x="322" y="123"/>
                </a:lnTo>
                <a:lnTo>
                  <a:pt x="376" y="123"/>
                </a:lnTo>
                <a:lnTo>
                  <a:pt x="351" y="64"/>
                </a:lnTo>
                <a:lnTo>
                  <a:pt x="299" y="64"/>
                </a:lnTo>
                <a:close/>
                <a:moveTo>
                  <a:pt x="276" y="40"/>
                </a:moveTo>
                <a:lnTo>
                  <a:pt x="367" y="40"/>
                </a:lnTo>
                <a:lnTo>
                  <a:pt x="399" y="119"/>
                </a:lnTo>
                <a:lnTo>
                  <a:pt x="399" y="229"/>
                </a:lnTo>
                <a:lnTo>
                  <a:pt x="352" y="229"/>
                </a:lnTo>
                <a:lnTo>
                  <a:pt x="344" y="211"/>
                </a:lnTo>
                <a:lnTo>
                  <a:pt x="332" y="196"/>
                </a:lnTo>
                <a:lnTo>
                  <a:pt x="315" y="187"/>
                </a:lnTo>
                <a:lnTo>
                  <a:pt x="295" y="183"/>
                </a:lnTo>
                <a:lnTo>
                  <a:pt x="287" y="183"/>
                </a:lnTo>
                <a:lnTo>
                  <a:pt x="281" y="184"/>
                </a:lnTo>
                <a:lnTo>
                  <a:pt x="276" y="187"/>
                </a:lnTo>
                <a:lnTo>
                  <a:pt x="276" y="40"/>
                </a:lnTo>
                <a:close/>
                <a:moveTo>
                  <a:pt x="22" y="0"/>
                </a:moveTo>
                <a:lnTo>
                  <a:pt x="228" y="0"/>
                </a:lnTo>
                <a:lnTo>
                  <a:pt x="240" y="2"/>
                </a:lnTo>
                <a:lnTo>
                  <a:pt x="248" y="12"/>
                </a:lnTo>
                <a:lnTo>
                  <a:pt x="250" y="22"/>
                </a:lnTo>
                <a:lnTo>
                  <a:pt x="250" y="203"/>
                </a:lnTo>
                <a:lnTo>
                  <a:pt x="243" y="215"/>
                </a:lnTo>
                <a:lnTo>
                  <a:pt x="237" y="229"/>
                </a:lnTo>
                <a:lnTo>
                  <a:pt x="145" y="229"/>
                </a:lnTo>
                <a:lnTo>
                  <a:pt x="138" y="211"/>
                </a:lnTo>
                <a:lnTo>
                  <a:pt x="125" y="196"/>
                </a:lnTo>
                <a:lnTo>
                  <a:pt x="108" y="187"/>
                </a:lnTo>
                <a:lnTo>
                  <a:pt x="87" y="183"/>
                </a:lnTo>
                <a:lnTo>
                  <a:pt x="67" y="187"/>
                </a:lnTo>
                <a:lnTo>
                  <a:pt x="50" y="196"/>
                </a:lnTo>
                <a:lnTo>
                  <a:pt x="37" y="211"/>
                </a:lnTo>
                <a:lnTo>
                  <a:pt x="29" y="229"/>
                </a:lnTo>
                <a:lnTo>
                  <a:pt x="0" y="229"/>
                </a:lnTo>
                <a:lnTo>
                  <a:pt x="0" y="22"/>
                </a:lnTo>
                <a:lnTo>
                  <a:pt x="3" y="12"/>
                </a:lnTo>
                <a:lnTo>
                  <a:pt x="12" y="2"/>
                </a:lnTo>
                <a:lnTo>
                  <a:pt x="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" name="Google Shape;192;p18"/>
          <p:cNvGrpSpPr/>
          <p:nvPr/>
        </p:nvGrpSpPr>
        <p:grpSpPr>
          <a:xfrm>
            <a:off x="5562600" y="4953000"/>
            <a:ext cx="330716" cy="381000"/>
            <a:chOff x="5773738" y="5307013"/>
            <a:chExt cx="542925" cy="625475"/>
          </a:xfrm>
        </p:grpSpPr>
        <p:sp>
          <p:nvSpPr>
            <p:cNvPr id="193" name="Google Shape;193;p18"/>
            <p:cNvSpPr/>
            <p:nvPr/>
          </p:nvSpPr>
          <p:spPr>
            <a:xfrm>
              <a:off x="5773738" y="5307013"/>
              <a:ext cx="501650" cy="355600"/>
            </a:xfrm>
            <a:custGeom>
              <a:avLst/>
              <a:gdLst/>
              <a:ahLst/>
              <a:cxnLst/>
              <a:rect l="l" t="t" r="r" b="b"/>
              <a:pathLst>
                <a:path w="316" h="224" extrusionOk="0">
                  <a:moveTo>
                    <a:pt x="188" y="0"/>
                  </a:moveTo>
                  <a:lnTo>
                    <a:pt x="288" y="0"/>
                  </a:lnTo>
                  <a:lnTo>
                    <a:pt x="316" y="26"/>
                  </a:lnTo>
                  <a:lnTo>
                    <a:pt x="316" y="57"/>
                  </a:lnTo>
                  <a:lnTo>
                    <a:pt x="207" y="57"/>
                  </a:lnTo>
                  <a:lnTo>
                    <a:pt x="200" y="62"/>
                  </a:lnTo>
                  <a:lnTo>
                    <a:pt x="37" y="224"/>
                  </a:lnTo>
                  <a:lnTo>
                    <a:pt x="0" y="18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5815013" y="5430838"/>
              <a:ext cx="501650" cy="501650"/>
            </a:xfrm>
            <a:custGeom>
              <a:avLst/>
              <a:gdLst/>
              <a:ahLst/>
              <a:cxnLst/>
              <a:rect l="l" t="t" r="r" b="b"/>
              <a:pathLst>
                <a:path w="316" h="316" extrusionOk="0">
                  <a:moveTo>
                    <a:pt x="264" y="26"/>
                  </a:moveTo>
                  <a:lnTo>
                    <a:pt x="253" y="28"/>
                  </a:lnTo>
                  <a:lnTo>
                    <a:pt x="244" y="34"/>
                  </a:lnTo>
                  <a:lnTo>
                    <a:pt x="239" y="43"/>
                  </a:lnTo>
                  <a:lnTo>
                    <a:pt x="236" y="53"/>
                  </a:lnTo>
                  <a:lnTo>
                    <a:pt x="239" y="62"/>
                  </a:lnTo>
                  <a:lnTo>
                    <a:pt x="244" y="72"/>
                  </a:lnTo>
                  <a:lnTo>
                    <a:pt x="253" y="78"/>
                  </a:lnTo>
                  <a:lnTo>
                    <a:pt x="264" y="79"/>
                  </a:lnTo>
                  <a:lnTo>
                    <a:pt x="273" y="78"/>
                  </a:lnTo>
                  <a:lnTo>
                    <a:pt x="282" y="72"/>
                  </a:lnTo>
                  <a:lnTo>
                    <a:pt x="289" y="62"/>
                  </a:lnTo>
                  <a:lnTo>
                    <a:pt x="290" y="53"/>
                  </a:lnTo>
                  <a:lnTo>
                    <a:pt x="289" y="43"/>
                  </a:lnTo>
                  <a:lnTo>
                    <a:pt x="282" y="34"/>
                  </a:lnTo>
                  <a:lnTo>
                    <a:pt x="273" y="28"/>
                  </a:lnTo>
                  <a:lnTo>
                    <a:pt x="264" y="26"/>
                  </a:lnTo>
                  <a:close/>
                  <a:moveTo>
                    <a:pt x="189" y="0"/>
                  </a:moveTo>
                  <a:lnTo>
                    <a:pt x="290" y="0"/>
                  </a:lnTo>
                  <a:lnTo>
                    <a:pt x="316" y="26"/>
                  </a:lnTo>
                  <a:lnTo>
                    <a:pt x="316" y="132"/>
                  </a:lnTo>
                  <a:lnTo>
                    <a:pt x="131" y="316"/>
                  </a:lnTo>
                  <a:lnTo>
                    <a:pt x="0" y="1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8"/>
          <p:cNvGrpSpPr/>
          <p:nvPr/>
        </p:nvGrpSpPr>
        <p:grpSpPr>
          <a:xfrm>
            <a:off x="4513048" y="1310464"/>
            <a:ext cx="300738" cy="302294"/>
            <a:chOff x="2917825" y="3073401"/>
            <a:chExt cx="920750" cy="925513"/>
          </a:xfrm>
        </p:grpSpPr>
        <p:sp>
          <p:nvSpPr>
            <p:cNvPr id="196" name="Google Shape;196;p18"/>
            <p:cNvSpPr/>
            <p:nvPr/>
          </p:nvSpPr>
          <p:spPr>
            <a:xfrm>
              <a:off x="2917825" y="3073401"/>
              <a:ext cx="920750" cy="925513"/>
            </a:xfrm>
            <a:custGeom>
              <a:avLst/>
              <a:gdLst/>
              <a:ahLst/>
              <a:cxnLst/>
              <a:rect l="l" t="t" r="r" b="b"/>
              <a:pathLst>
                <a:path w="580" h="583" extrusionOk="0">
                  <a:moveTo>
                    <a:pt x="290" y="0"/>
                  </a:moveTo>
                  <a:lnTo>
                    <a:pt x="337" y="4"/>
                  </a:lnTo>
                  <a:lnTo>
                    <a:pt x="382" y="15"/>
                  </a:lnTo>
                  <a:lnTo>
                    <a:pt x="423" y="33"/>
                  </a:lnTo>
                  <a:lnTo>
                    <a:pt x="461" y="56"/>
                  </a:lnTo>
                  <a:lnTo>
                    <a:pt x="495" y="86"/>
                  </a:lnTo>
                  <a:lnTo>
                    <a:pt x="524" y="120"/>
                  </a:lnTo>
                  <a:lnTo>
                    <a:pt x="547" y="158"/>
                  </a:lnTo>
                  <a:lnTo>
                    <a:pt x="565" y="199"/>
                  </a:lnTo>
                  <a:lnTo>
                    <a:pt x="576" y="244"/>
                  </a:lnTo>
                  <a:lnTo>
                    <a:pt x="580" y="292"/>
                  </a:lnTo>
                  <a:lnTo>
                    <a:pt x="576" y="339"/>
                  </a:lnTo>
                  <a:lnTo>
                    <a:pt x="565" y="384"/>
                  </a:lnTo>
                  <a:lnTo>
                    <a:pt x="547" y="426"/>
                  </a:lnTo>
                  <a:lnTo>
                    <a:pt x="524" y="464"/>
                  </a:lnTo>
                  <a:lnTo>
                    <a:pt x="495" y="498"/>
                  </a:lnTo>
                  <a:lnTo>
                    <a:pt x="461" y="527"/>
                  </a:lnTo>
                  <a:lnTo>
                    <a:pt x="423" y="550"/>
                  </a:lnTo>
                  <a:lnTo>
                    <a:pt x="382" y="568"/>
                  </a:lnTo>
                  <a:lnTo>
                    <a:pt x="337" y="579"/>
                  </a:lnTo>
                  <a:lnTo>
                    <a:pt x="290" y="583"/>
                  </a:lnTo>
                  <a:lnTo>
                    <a:pt x="243" y="579"/>
                  </a:lnTo>
                  <a:lnTo>
                    <a:pt x="198" y="568"/>
                  </a:lnTo>
                  <a:lnTo>
                    <a:pt x="156" y="550"/>
                  </a:lnTo>
                  <a:lnTo>
                    <a:pt x="119" y="527"/>
                  </a:lnTo>
                  <a:lnTo>
                    <a:pt x="85" y="498"/>
                  </a:lnTo>
                  <a:lnTo>
                    <a:pt x="56" y="464"/>
                  </a:lnTo>
                  <a:lnTo>
                    <a:pt x="33" y="426"/>
                  </a:lnTo>
                  <a:lnTo>
                    <a:pt x="15" y="384"/>
                  </a:lnTo>
                  <a:lnTo>
                    <a:pt x="4" y="339"/>
                  </a:lnTo>
                  <a:lnTo>
                    <a:pt x="0" y="292"/>
                  </a:lnTo>
                  <a:lnTo>
                    <a:pt x="4" y="244"/>
                  </a:lnTo>
                  <a:lnTo>
                    <a:pt x="15" y="199"/>
                  </a:lnTo>
                  <a:lnTo>
                    <a:pt x="33" y="158"/>
                  </a:lnTo>
                  <a:lnTo>
                    <a:pt x="56" y="120"/>
                  </a:lnTo>
                  <a:lnTo>
                    <a:pt x="85" y="86"/>
                  </a:lnTo>
                  <a:lnTo>
                    <a:pt x="119" y="56"/>
                  </a:lnTo>
                  <a:lnTo>
                    <a:pt x="156" y="33"/>
                  </a:lnTo>
                  <a:lnTo>
                    <a:pt x="198" y="15"/>
                  </a:lnTo>
                  <a:lnTo>
                    <a:pt x="243" y="4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8"/>
            <p:cNvSpPr/>
            <p:nvPr/>
          </p:nvSpPr>
          <p:spPr>
            <a:xfrm>
              <a:off x="3084513" y="3319715"/>
              <a:ext cx="584200" cy="457200"/>
            </a:xfrm>
            <a:custGeom>
              <a:avLst/>
              <a:gdLst/>
              <a:ahLst/>
              <a:cxnLst/>
              <a:rect l="l" t="t" r="r" b="b"/>
              <a:pathLst>
                <a:path w="368" h="288" extrusionOk="0">
                  <a:moveTo>
                    <a:pt x="300" y="0"/>
                  </a:moveTo>
                  <a:lnTo>
                    <a:pt x="368" y="68"/>
                  </a:lnTo>
                  <a:lnTo>
                    <a:pt x="219" y="219"/>
                  </a:lnTo>
                  <a:lnTo>
                    <a:pt x="151" y="288"/>
                  </a:lnTo>
                  <a:lnTo>
                    <a:pt x="0" y="136"/>
                  </a:lnTo>
                  <a:lnTo>
                    <a:pt x="68" y="68"/>
                  </a:lnTo>
                  <a:lnTo>
                    <a:pt x="151" y="15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18"/>
          <p:cNvGrpSpPr/>
          <p:nvPr/>
        </p:nvGrpSpPr>
        <p:grpSpPr>
          <a:xfrm>
            <a:off x="10953968" y="1415523"/>
            <a:ext cx="423852" cy="234874"/>
            <a:chOff x="5961063" y="2919413"/>
            <a:chExt cx="1744662" cy="966788"/>
          </a:xfrm>
        </p:grpSpPr>
        <p:sp>
          <p:nvSpPr>
            <p:cNvPr id="199" name="Google Shape;199;p18"/>
            <p:cNvSpPr/>
            <p:nvPr/>
          </p:nvSpPr>
          <p:spPr>
            <a:xfrm>
              <a:off x="6635750" y="2971801"/>
              <a:ext cx="401638" cy="454025"/>
            </a:xfrm>
            <a:custGeom>
              <a:avLst/>
              <a:gdLst/>
              <a:ahLst/>
              <a:cxnLst/>
              <a:rect l="l" t="t" r="r" b="b"/>
              <a:pathLst>
                <a:path w="253" h="286" extrusionOk="0">
                  <a:moveTo>
                    <a:pt x="127" y="0"/>
                  </a:moveTo>
                  <a:lnTo>
                    <a:pt x="156" y="3"/>
                  </a:lnTo>
                  <a:lnTo>
                    <a:pt x="182" y="11"/>
                  </a:lnTo>
                  <a:lnTo>
                    <a:pt x="202" y="22"/>
                  </a:lnTo>
                  <a:lnTo>
                    <a:pt x="218" y="35"/>
                  </a:lnTo>
                  <a:lnTo>
                    <a:pt x="231" y="52"/>
                  </a:lnTo>
                  <a:lnTo>
                    <a:pt x="241" y="72"/>
                  </a:lnTo>
                  <a:lnTo>
                    <a:pt x="248" y="94"/>
                  </a:lnTo>
                  <a:lnTo>
                    <a:pt x="252" y="118"/>
                  </a:lnTo>
                  <a:lnTo>
                    <a:pt x="253" y="144"/>
                  </a:lnTo>
                  <a:lnTo>
                    <a:pt x="250" y="176"/>
                  </a:lnTo>
                  <a:lnTo>
                    <a:pt x="240" y="207"/>
                  </a:lnTo>
                  <a:lnTo>
                    <a:pt x="225" y="233"/>
                  </a:lnTo>
                  <a:lnTo>
                    <a:pt x="206" y="255"/>
                  </a:lnTo>
                  <a:lnTo>
                    <a:pt x="183" y="272"/>
                  </a:lnTo>
                  <a:lnTo>
                    <a:pt x="156" y="283"/>
                  </a:lnTo>
                  <a:lnTo>
                    <a:pt x="127" y="286"/>
                  </a:lnTo>
                  <a:lnTo>
                    <a:pt x="98" y="283"/>
                  </a:lnTo>
                  <a:lnTo>
                    <a:pt x="71" y="272"/>
                  </a:lnTo>
                  <a:lnTo>
                    <a:pt x="47" y="255"/>
                  </a:lnTo>
                  <a:lnTo>
                    <a:pt x="28" y="233"/>
                  </a:lnTo>
                  <a:lnTo>
                    <a:pt x="13" y="207"/>
                  </a:lnTo>
                  <a:lnTo>
                    <a:pt x="3" y="176"/>
                  </a:lnTo>
                  <a:lnTo>
                    <a:pt x="0" y="144"/>
                  </a:lnTo>
                  <a:lnTo>
                    <a:pt x="1" y="118"/>
                  </a:lnTo>
                  <a:lnTo>
                    <a:pt x="6" y="94"/>
                  </a:lnTo>
                  <a:lnTo>
                    <a:pt x="13" y="70"/>
                  </a:lnTo>
                  <a:lnTo>
                    <a:pt x="23" y="50"/>
                  </a:lnTo>
                  <a:lnTo>
                    <a:pt x="37" y="33"/>
                  </a:lnTo>
                  <a:lnTo>
                    <a:pt x="54" y="18"/>
                  </a:lnTo>
                  <a:lnTo>
                    <a:pt x="75" y="7"/>
                  </a:lnTo>
                  <a:lnTo>
                    <a:pt x="99" y="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7161213" y="2919413"/>
              <a:ext cx="334963" cy="379413"/>
            </a:xfrm>
            <a:custGeom>
              <a:avLst/>
              <a:gdLst/>
              <a:ahLst/>
              <a:cxnLst/>
              <a:rect l="l" t="t" r="r" b="b"/>
              <a:pathLst>
                <a:path w="211" h="239" extrusionOk="0">
                  <a:moveTo>
                    <a:pt x="105" y="0"/>
                  </a:moveTo>
                  <a:lnTo>
                    <a:pt x="132" y="3"/>
                  </a:lnTo>
                  <a:lnTo>
                    <a:pt x="155" y="11"/>
                  </a:lnTo>
                  <a:lnTo>
                    <a:pt x="173" y="22"/>
                  </a:lnTo>
                  <a:lnTo>
                    <a:pt x="188" y="36"/>
                  </a:lnTo>
                  <a:lnTo>
                    <a:pt x="199" y="53"/>
                  </a:lnTo>
                  <a:lnTo>
                    <a:pt x="206" y="73"/>
                  </a:lnTo>
                  <a:lnTo>
                    <a:pt x="210" y="95"/>
                  </a:lnTo>
                  <a:lnTo>
                    <a:pt x="211" y="119"/>
                  </a:lnTo>
                  <a:lnTo>
                    <a:pt x="208" y="146"/>
                  </a:lnTo>
                  <a:lnTo>
                    <a:pt x="200" y="172"/>
                  </a:lnTo>
                  <a:lnTo>
                    <a:pt x="188" y="194"/>
                  </a:lnTo>
                  <a:lnTo>
                    <a:pt x="171" y="212"/>
                  </a:lnTo>
                  <a:lnTo>
                    <a:pt x="151" y="227"/>
                  </a:lnTo>
                  <a:lnTo>
                    <a:pt x="130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4" y="34"/>
                  </a:lnTo>
                  <a:lnTo>
                    <a:pt x="39" y="19"/>
                  </a:lnTo>
                  <a:lnTo>
                    <a:pt x="57" y="8"/>
                  </a:lnTo>
                  <a:lnTo>
                    <a:pt x="79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6173788" y="2919413"/>
              <a:ext cx="336550" cy="379413"/>
            </a:xfrm>
            <a:custGeom>
              <a:avLst/>
              <a:gdLst/>
              <a:ahLst/>
              <a:cxnLst/>
              <a:rect l="l" t="t" r="r" b="b"/>
              <a:pathLst>
                <a:path w="212" h="239" extrusionOk="0">
                  <a:moveTo>
                    <a:pt x="105" y="0"/>
                  </a:moveTo>
                  <a:lnTo>
                    <a:pt x="133" y="3"/>
                  </a:lnTo>
                  <a:lnTo>
                    <a:pt x="156" y="11"/>
                  </a:lnTo>
                  <a:lnTo>
                    <a:pt x="174" y="22"/>
                  </a:lnTo>
                  <a:lnTo>
                    <a:pt x="189" y="36"/>
                  </a:lnTo>
                  <a:lnTo>
                    <a:pt x="200" y="53"/>
                  </a:lnTo>
                  <a:lnTo>
                    <a:pt x="207" y="73"/>
                  </a:lnTo>
                  <a:lnTo>
                    <a:pt x="211" y="95"/>
                  </a:lnTo>
                  <a:lnTo>
                    <a:pt x="212" y="119"/>
                  </a:lnTo>
                  <a:lnTo>
                    <a:pt x="210" y="146"/>
                  </a:lnTo>
                  <a:lnTo>
                    <a:pt x="201" y="172"/>
                  </a:lnTo>
                  <a:lnTo>
                    <a:pt x="189" y="194"/>
                  </a:lnTo>
                  <a:lnTo>
                    <a:pt x="172" y="212"/>
                  </a:lnTo>
                  <a:lnTo>
                    <a:pt x="153" y="227"/>
                  </a:lnTo>
                  <a:lnTo>
                    <a:pt x="129" y="235"/>
                  </a:lnTo>
                  <a:lnTo>
                    <a:pt x="105" y="239"/>
                  </a:lnTo>
                  <a:lnTo>
                    <a:pt x="81" y="235"/>
                  </a:lnTo>
                  <a:lnTo>
                    <a:pt x="59" y="227"/>
                  </a:lnTo>
                  <a:lnTo>
                    <a:pt x="40" y="212"/>
                  </a:lnTo>
                  <a:lnTo>
                    <a:pt x="23" y="194"/>
                  </a:lnTo>
                  <a:lnTo>
                    <a:pt x="11" y="172"/>
                  </a:lnTo>
                  <a:lnTo>
                    <a:pt x="2" y="146"/>
                  </a:lnTo>
                  <a:lnTo>
                    <a:pt x="0" y="119"/>
                  </a:lnTo>
                  <a:lnTo>
                    <a:pt x="1" y="95"/>
                  </a:lnTo>
                  <a:lnTo>
                    <a:pt x="6" y="73"/>
                  </a:lnTo>
                  <a:lnTo>
                    <a:pt x="13" y="52"/>
                  </a:lnTo>
                  <a:lnTo>
                    <a:pt x="25" y="34"/>
                  </a:lnTo>
                  <a:lnTo>
                    <a:pt x="40" y="19"/>
                  </a:lnTo>
                  <a:lnTo>
                    <a:pt x="58" y="8"/>
                  </a:lnTo>
                  <a:lnTo>
                    <a:pt x="80" y="1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5961063" y="3308351"/>
              <a:ext cx="674688" cy="355600"/>
            </a:xfrm>
            <a:custGeom>
              <a:avLst/>
              <a:gdLst/>
              <a:ahLst/>
              <a:cxnLst/>
              <a:rect l="l" t="t" r="r" b="b"/>
              <a:pathLst>
                <a:path w="425" h="224" extrusionOk="0">
                  <a:moveTo>
                    <a:pt x="319" y="0"/>
                  </a:moveTo>
                  <a:lnTo>
                    <a:pt x="348" y="7"/>
                  </a:lnTo>
                  <a:lnTo>
                    <a:pt x="373" y="17"/>
                  </a:lnTo>
                  <a:lnTo>
                    <a:pt x="391" y="27"/>
                  </a:lnTo>
                  <a:lnTo>
                    <a:pt x="404" y="36"/>
                  </a:lnTo>
                  <a:lnTo>
                    <a:pt x="414" y="45"/>
                  </a:lnTo>
                  <a:lnTo>
                    <a:pt x="420" y="52"/>
                  </a:lnTo>
                  <a:lnTo>
                    <a:pt x="424" y="58"/>
                  </a:lnTo>
                  <a:lnTo>
                    <a:pt x="425" y="60"/>
                  </a:lnTo>
                  <a:lnTo>
                    <a:pt x="393" y="68"/>
                  </a:lnTo>
                  <a:lnTo>
                    <a:pt x="364" y="80"/>
                  </a:lnTo>
                  <a:lnTo>
                    <a:pt x="340" y="96"/>
                  </a:lnTo>
                  <a:lnTo>
                    <a:pt x="318" y="113"/>
                  </a:lnTo>
                  <a:lnTo>
                    <a:pt x="300" y="133"/>
                  </a:lnTo>
                  <a:lnTo>
                    <a:pt x="285" y="151"/>
                  </a:lnTo>
                  <a:lnTo>
                    <a:pt x="273" y="171"/>
                  </a:lnTo>
                  <a:lnTo>
                    <a:pt x="263" y="188"/>
                  </a:lnTo>
                  <a:lnTo>
                    <a:pt x="256" y="202"/>
                  </a:lnTo>
                  <a:lnTo>
                    <a:pt x="251" y="213"/>
                  </a:lnTo>
                  <a:lnTo>
                    <a:pt x="249" y="222"/>
                  </a:lnTo>
                  <a:lnTo>
                    <a:pt x="248" y="224"/>
                  </a:lnTo>
                  <a:lnTo>
                    <a:pt x="158" y="224"/>
                  </a:lnTo>
                  <a:lnTo>
                    <a:pt x="123" y="222"/>
                  </a:lnTo>
                  <a:lnTo>
                    <a:pt x="92" y="218"/>
                  </a:lnTo>
                  <a:lnTo>
                    <a:pt x="67" y="214"/>
                  </a:lnTo>
                  <a:lnTo>
                    <a:pt x="48" y="211"/>
                  </a:lnTo>
                  <a:lnTo>
                    <a:pt x="31" y="207"/>
                  </a:lnTo>
                  <a:lnTo>
                    <a:pt x="19" y="202"/>
                  </a:lnTo>
                  <a:lnTo>
                    <a:pt x="10" y="199"/>
                  </a:lnTo>
                  <a:lnTo>
                    <a:pt x="4" y="196"/>
                  </a:lnTo>
                  <a:lnTo>
                    <a:pt x="2" y="195"/>
                  </a:lnTo>
                  <a:lnTo>
                    <a:pt x="0" y="194"/>
                  </a:lnTo>
                  <a:lnTo>
                    <a:pt x="4" y="160"/>
                  </a:lnTo>
                  <a:lnTo>
                    <a:pt x="11" y="129"/>
                  </a:lnTo>
                  <a:lnTo>
                    <a:pt x="22" y="103"/>
                  </a:lnTo>
                  <a:lnTo>
                    <a:pt x="35" y="80"/>
                  </a:lnTo>
                  <a:lnTo>
                    <a:pt x="51" y="62"/>
                  </a:lnTo>
                  <a:lnTo>
                    <a:pt x="67" y="46"/>
                  </a:lnTo>
                  <a:lnTo>
                    <a:pt x="83" y="34"/>
                  </a:lnTo>
                  <a:lnTo>
                    <a:pt x="101" y="24"/>
                  </a:lnTo>
                  <a:lnTo>
                    <a:pt x="116" y="17"/>
                  </a:lnTo>
                  <a:lnTo>
                    <a:pt x="129" y="12"/>
                  </a:lnTo>
                  <a:lnTo>
                    <a:pt x="139" y="8"/>
                  </a:lnTo>
                  <a:lnTo>
                    <a:pt x="146" y="6"/>
                  </a:lnTo>
                  <a:lnTo>
                    <a:pt x="148" y="6"/>
                  </a:lnTo>
                  <a:lnTo>
                    <a:pt x="176" y="22"/>
                  </a:lnTo>
                  <a:lnTo>
                    <a:pt x="202" y="32"/>
                  </a:lnTo>
                  <a:lnTo>
                    <a:pt x="225" y="35"/>
                  </a:lnTo>
                  <a:lnTo>
                    <a:pt x="245" y="35"/>
                  </a:lnTo>
                  <a:lnTo>
                    <a:pt x="265" y="32"/>
                  </a:lnTo>
                  <a:lnTo>
                    <a:pt x="280" y="27"/>
                  </a:lnTo>
                  <a:lnTo>
                    <a:pt x="294" y="19"/>
                  </a:lnTo>
                  <a:lnTo>
                    <a:pt x="305" y="12"/>
                  </a:lnTo>
                  <a:lnTo>
                    <a:pt x="313" y="6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6383338" y="3449638"/>
              <a:ext cx="900113" cy="436563"/>
            </a:xfrm>
            <a:custGeom>
              <a:avLst/>
              <a:gdLst/>
              <a:ahLst/>
              <a:cxnLst/>
              <a:rect l="l" t="t" r="r" b="b"/>
              <a:pathLst>
                <a:path w="567" h="275" extrusionOk="0">
                  <a:moveTo>
                    <a:pt x="377" y="0"/>
                  </a:moveTo>
                  <a:lnTo>
                    <a:pt x="411" y="7"/>
                  </a:lnTo>
                  <a:lnTo>
                    <a:pt x="441" y="19"/>
                  </a:lnTo>
                  <a:lnTo>
                    <a:pt x="467" y="34"/>
                  </a:lnTo>
                  <a:lnTo>
                    <a:pt x="490" y="51"/>
                  </a:lnTo>
                  <a:lnTo>
                    <a:pt x="508" y="71"/>
                  </a:lnTo>
                  <a:lnTo>
                    <a:pt x="523" y="91"/>
                  </a:lnTo>
                  <a:lnTo>
                    <a:pt x="536" y="112"/>
                  </a:lnTo>
                  <a:lnTo>
                    <a:pt x="546" y="134"/>
                  </a:lnTo>
                  <a:lnTo>
                    <a:pt x="553" y="155"/>
                  </a:lnTo>
                  <a:lnTo>
                    <a:pt x="559" y="174"/>
                  </a:lnTo>
                  <a:lnTo>
                    <a:pt x="563" y="191"/>
                  </a:lnTo>
                  <a:lnTo>
                    <a:pt x="565" y="206"/>
                  </a:lnTo>
                  <a:lnTo>
                    <a:pt x="566" y="217"/>
                  </a:lnTo>
                  <a:lnTo>
                    <a:pt x="567" y="224"/>
                  </a:lnTo>
                  <a:lnTo>
                    <a:pt x="567" y="227"/>
                  </a:lnTo>
                  <a:lnTo>
                    <a:pt x="502" y="246"/>
                  </a:lnTo>
                  <a:lnTo>
                    <a:pt x="439" y="260"/>
                  </a:lnTo>
                  <a:lnTo>
                    <a:pt x="380" y="269"/>
                  </a:lnTo>
                  <a:lnTo>
                    <a:pt x="324" y="274"/>
                  </a:lnTo>
                  <a:lnTo>
                    <a:pt x="272" y="275"/>
                  </a:lnTo>
                  <a:lnTo>
                    <a:pt x="223" y="274"/>
                  </a:lnTo>
                  <a:lnTo>
                    <a:pt x="178" y="269"/>
                  </a:lnTo>
                  <a:lnTo>
                    <a:pt x="138" y="264"/>
                  </a:lnTo>
                  <a:lnTo>
                    <a:pt x="103" y="257"/>
                  </a:lnTo>
                  <a:lnTo>
                    <a:pt x="73" y="250"/>
                  </a:lnTo>
                  <a:lnTo>
                    <a:pt x="47" y="242"/>
                  </a:lnTo>
                  <a:lnTo>
                    <a:pt x="27" y="235"/>
                  </a:lnTo>
                  <a:lnTo>
                    <a:pt x="12" y="229"/>
                  </a:lnTo>
                  <a:lnTo>
                    <a:pt x="4" y="225"/>
                  </a:lnTo>
                  <a:lnTo>
                    <a:pt x="0" y="224"/>
                  </a:lnTo>
                  <a:lnTo>
                    <a:pt x="2" y="188"/>
                  </a:lnTo>
                  <a:lnTo>
                    <a:pt x="8" y="155"/>
                  </a:lnTo>
                  <a:lnTo>
                    <a:pt x="19" y="127"/>
                  </a:lnTo>
                  <a:lnTo>
                    <a:pt x="31" y="101"/>
                  </a:lnTo>
                  <a:lnTo>
                    <a:pt x="47" y="80"/>
                  </a:lnTo>
                  <a:lnTo>
                    <a:pt x="63" y="62"/>
                  </a:lnTo>
                  <a:lnTo>
                    <a:pt x="81" y="46"/>
                  </a:lnTo>
                  <a:lnTo>
                    <a:pt x="98" y="34"/>
                  </a:lnTo>
                  <a:lnTo>
                    <a:pt x="116" y="24"/>
                  </a:lnTo>
                  <a:lnTo>
                    <a:pt x="132" y="17"/>
                  </a:lnTo>
                  <a:lnTo>
                    <a:pt x="147" y="11"/>
                  </a:lnTo>
                  <a:lnTo>
                    <a:pt x="160" y="7"/>
                  </a:lnTo>
                  <a:lnTo>
                    <a:pt x="170" y="4"/>
                  </a:lnTo>
                  <a:lnTo>
                    <a:pt x="176" y="2"/>
                  </a:lnTo>
                  <a:lnTo>
                    <a:pt x="178" y="2"/>
                  </a:lnTo>
                  <a:lnTo>
                    <a:pt x="207" y="21"/>
                  </a:lnTo>
                  <a:lnTo>
                    <a:pt x="236" y="32"/>
                  </a:lnTo>
                  <a:lnTo>
                    <a:pt x="262" y="36"/>
                  </a:lnTo>
                  <a:lnTo>
                    <a:pt x="286" y="38"/>
                  </a:lnTo>
                  <a:lnTo>
                    <a:pt x="309" y="34"/>
                  </a:lnTo>
                  <a:lnTo>
                    <a:pt x="329" y="28"/>
                  </a:lnTo>
                  <a:lnTo>
                    <a:pt x="346" y="21"/>
                  </a:lnTo>
                  <a:lnTo>
                    <a:pt x="359" y="13"/>
                  </a:lnTo>
                  <a:lnTo>
                    <a:pt x="369" y="7"/>
                  </a:lnTo>
                  <a:lnTo>
                    <a:pt x="375" y="2"/>
                  </a:lnTo>
                  <a:lnTo>
                    <a:pt x="3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7038975" y="3311526"/>
              <a:ext cx="666750" cy="354013"/>
            </a:xfrm>
            <a:custGeom>
              <a:avLst/>
              <a:gdLst/>
              <a:ahLst/>
              <a:cxnLst/>
              <a:rect l="l" t="t" r="r" b="b"/>
              <a:pathLst>
                <a:path w="420" h="223" extrusionOk="0">
                  <a:moveTo>
                    <a:pt x="91" y="0"/>
                  </a:moveTo>
                  <a:lnTo>
                    <a:pt x="117" y="17"/>
                  </a:lnTo>
                  <a:lnTo>
                    <a:pt x="142" y="27"/>
                  </a:lnTo>
                  <a:lnTo>
                    <a:pt x="165" y="32"/>
                  </a:lnTo>
                  <a:lnTo>
                    <a:pt x="188" y="33"/>
                  </a:lnTo>
                  <a:lnTo>
                    <a:pt x="208" y="31"/>
                  </a:lnTo>
                  <a:lnTo>
                    <a:pt x="226" y="26"/>
                  </a:lnTo>
                  <a:lnTo>
                    <a:pt x="253" y="12"/>
                  </a:lnTo>
                  <a:lnTo>
                    <a:pt x="262" y="6"/>
                  </a:lnTo>
                  <a:lnTo>
                    <a:pt x="267" y="2"/>
                  </a:lnTo>
                  <a:lnTo>
                    <a:pt x="270" y="0"/>
                  </a:lnTo>
                  <a:lnTo>
                    <a:pt x="301" y="10"/>
                  </a:lnTo>
                  <a:lnTo>
                    <a:pt x="329" y="23"/>
                  </a:lnTo>
                  <a:lnTo>
                    <a:pt x="351" y="38"/>
                  </a:lnTo>
                  <a:lnTo>
                    <a:pt x="370" y="55"/>
                  </a:lnTo>
                  <a:lnTo>
                    <a:pt x="385" y="72"/>
                  </a:lnTo>
                  <a:lnTo>
                    <a:pt x="397" y="92"/>
                  </a:lnTo>
                  <a:lnTo>
                    <a:pt x="406" y="110"/>
                  </a:lnTo>
                  <a:lnTo>
                    <a:pt x="412" y="127"/>
                  </a:lnTo>
                  <a:lnTo>
                    <a:pt x="416" y="144"/>
                  </a:lnTo>
                  <a:lnTo>
                    <a:pt x="419" y="159"/>
                  </a:lnTo>
                  <a:lnTo>
                    <a:pt x="420" y="171"/>
                  </a:lnTo>
                  <a:lnTo>
                    <a:pt x="420" y="189"/>
                  </a:lnTo>
                  <a:lnTo>
                    <a:pt x="393" y="200"/>
                  </a:lnTo>
                  <a:lnTo>
                    <a:pt x="365" y="209"/>
                  </a:lnTo>
                  <a:lnTo>
                    <a:pt x="335" y="215"/>
                  </a:lnTo>
                  <a:lnTo>
                    <a:pt x="305" y="220"/>
                  </a:lnTo>
                  <a:lnTo>
                    <a:pt x="276" y="222"/>
                  </a:lnTo>
                  <a:lnTo>
                    <a:pt x="248" y="223"/>
                  </a:lnTo>
                  <a:lnTo>
                    <a:pt x="224" y="223"/>
                  </a:lnTo>
                  <a:lnTo>
                    <a:pt x="202" y="222"/>
                  </a:lnTo>
                  <a:lnTo>
                    <a:pt x="186" y="222"/>
                  </a:lnTo>
                  <a:lnTo>
                    <a:pt x="175" y="221"/>
                  </a:lnTo>
                  <a:lnTo>
                    <a:pt x="171" y="221"/>
                  </a:lnTo>
                  <a:lnTo>
                    <a:pt x="156" y="184"/>
                  </a:lnTo>
                  <a:lnTo>
                    <a:pt x="137" y="154"/>
                  </a:lnTo>
                  <a:lnTo>
                    <a:pt x="117" y="128"/>
                  </a:lnTo>
                  <a:lnTo>
                    <a:pt x="96" y="108"/>
                  </a:lnTo>
                  <a:lnTo>
                    <a:pt x="76" y="91"/>
                  </a:lnTo>
                  <a:lnTo>
                    <a:pt x="56" y="78"/>
                  </a:lnTo>
                  <a:lnTo>
                    <a:pt x="38" y="70"/>
                  </a:lnTo>
                  <a:lnTo>
                    <a:pt x="23" y="64"/>
                  </a:lnTo>
                  <a:lnTo>
                    <a:pt x="11" y="60"/>
                  </a:lnTo>
                  <a:lnTo>
                    <a:pt x="3" y="58"/>
                  </a:lnTo>
                  <a:lnTo>
                    <a:pt x="0" y="58"/>
                  </a:lnTo>
                  <a:lnTo>
                    <a:pt x="15" y="39"/>
                  </a:lnTo>
                  <a:lnTo>
                    <a:pt x="32" y="26"/>
                  </a:lnTo>
                  <a:lnTo>
                    <a:pt x="49" y="16"/>
                  </a:lnTo>
                  <a:lnTo>
                    <a:pt x="65" y="9"/>
                  </a:lnTo>
                  <a:lnTo>
                    <a:pt x="79" y="4"/>
                  </a:lnTo>
                  <a:lnTo>
                    <a:pt x="88" y="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p18"/>
          <p:cNvSpPr/>
          <p:nvPr/>
        </p:nvSpPr>
        <p:spPr>
          <a:xfrm>
            <a:off x="11046382" y="4924864"/>
            <a:ext cx="289135" cy="381000"/>
          </a:xfrm>
          <a:custGeom>
            <a:avLst/>
            <a:gdLst/>
            <a:ahLst/>
            <a:cxnLst/>
            <a:rect l="l" t="t" r="r" b="b"/>
            <a:pathLst>
              <a:path w="299" h="394" extrusionOk="0">
                <a:moveTo>
                  <a:pt x="154" y="266"/>
                </a:moveTo>
                <a:lnTo>
                  <a:pt x="165" y="268"/>
                </a:lnTo>
                <a:lnTo>
                  <a:pt x="169" y="271"/>
                </a:lnTo>
                <a:lnTo>
                  <a:pt x="171" y="272"/>
                </a:lnTo>
                <a:lnTo>
                  <a:pt x="174" y="275"/>
                </a:lnTo>
                <a:lnTo>
                  <a:pt x="175" y="279"/>
                </a:lnTo>
                <a:lnTo>
                  <a:pt x="175" y="288"/>
                </a:lnTo>
                <a:lnTo>
                  <a:pt x="174" y="292"/>
                </a:lnTo>
                <a:lnTo>
                  <a:pt x="173" y="293"/>
                </a:lnTo>
                <a:lnTo>
                  <a:pt x="171" y="296"/>
                </a:lnTo>
                <a:lnTo>
                  <a:pt x="169" y="297"/>
                </a:lnTo>
                <a:lnTo>
                  <a:pt x="166" y="300"/>
                </a:lnTo>
                <a:lnTo>
                  <a:pt x="162" y="301"/>
                </a:lnTo>
                <a:lnTo>
                  <a:pt x="158" y="301"/>
                </a:lnTo>
                <a:lnTo>
                  <a:pt x="158" y="302"/>
                </a:lnTo>
                <a:lnTo>
                  <a:pt x="154" y="302"/>
                </a:lnTo>
                <a:lnTo>
                  <a:pt x="154" y="266"/>
                </a:lnTo>
                <a:close/>
                <a:moveTo>
                  <a:pt x="137" y="203"/>
                </a:moveTo>
                <a:lnTo>
                  <a:pt x="144" y="203"/>
                </a:lnTo>
                <a:lnTo>
                  <a:pt x="144" y="234"/>
                </a:lnTo>
                <a:lnTo>
                  <a:pt x="138" y="233"/>
                </a:lnTo>
                <a:lnTo>
                  <a:pt x="134" y="232"/>
                </a:lnTo>
                <a:lnTo>
                  <a:pt x="129" y="229"/>
                </a:lnTo>
                <a:lnTo>
                  <a:pt x="126" y="227"/>
                </a:lnTo>
                <a:lnTo>
                  <a:pt x="125" y="223"/>
                </a:lnTo>
                <a:lnTo>
                  <a:pt x="125" y="216"/>
                </a:lnTo>
                <a:lnTo>
                  <a:pt x="126" y="213"/>
                </a:lnTo>
                <a:lnTo>
                  <a:pt x="126" y="212"/>
                </a:lnTo>
                <a:lnTo>
                  <a:pt x="128" y="210"/>
                </a:lnTo>
                <a:lnTo>
                  <a:pt x="130" y="207"/>
                </a:lnTo>
                <a:lnTo>
                  <a:pt x="133" y="206"/>
                </a:lnTo>
                <a:lnTo>
                  <a:pt x="137" y="203"/>
                </a:lnTo>
                <a:close/>
                <a:moveTo>
                  <a:pt x="144" y="165"/>
                </a:moveTo>
                <a:lnTo>
                  <a:pt x="144" y="179"/>
                </a:lnTo>
                <a:lnTo>
                  <a:pt x="137" y="181"/>
                </a:lnTo>
                <a:lnTo>
                  <a:pt x="121" y="185"/>
                </a:lnTo>
                <a:lnTo>
                  <a:pt x="116" y="187"/>
                </a:lnTo>
                <a:lnTo>
                  <a:pt x="104" y="199"/>
                </a:lnTo>
                <a:lnTo>
                  <a:pt x="99" y="210"/>
                </a:lnTo>
                <a:lnTo>
                  <a:pt x="97" y="215"/>
                </a:lnTo>
                <a:lnTo>
                  <a:pt x="97" y="228"/>
                </a:lnTo>
                <a:lnTo>
                  <a:pt x="99" y="233"/>
                </a:lnTo>
                <a:lnTo>
                  <a:pt x="101" y="237"/>
                </a:lnTo>
                <a:lnTo>
                  <a:pt x="103" y="241"/>
                </a:lnTo>
                <a:lnTo>
                  <a:pt x="105" y="244"/>
                </a:lnTo>
                <a:lnTo>
                  <a:pt x="107" y="246"/>
                </a:lnTo>
                <a:lnTo>
                  <a:pt x="109" y="249"/>
                </a:lnTo>
                <a:lnTo>
                  <a:pt x="117" y="254"/>
                </a:lnTo>
                <a:lnTo>
                  <a:pt x="128" y="257"/>
                </a:lnTo>
                <a:lnTo>
                  <a:pt x="132" y="259"/>
                </a:lnTo>
                <a:lnTo>
                  <a:pt x="137" y="261"/>
                </a:lnTo>
                <a:lnTo>
                  <a:pt x="141" y="261"/>
                </a:lnTo>
                <a:lnTo>
                  <a:pt x="141" y="262"/>
                </a:lnTo>
                <a:lnTo>
                  <a:pt x="144" y="262"/>
                </a:lnTo>
                <a:lnTo>
                  <a:pt x="144" y="302"/>
                </a:lnTo>
                <a:lnTo>
                  <a:pt x="137" y="301"/>
                </a:lnTo>
                <a:lnTo>
                  <a:pt x="132" y="299"/>
                </a:lnTo>
                <a:lnTo>
                  <a:pt x="128" y="295"/>
                </a:lnTo>
                <a:lnTo>
                  <a:pt x="125" y="291"/>
                </a:lnTo>
                <a:lnTo>
                  <a:pt x="124" y="287"/>
                </a:lnTo>
                <a:lnTo>
                  <a:pt x="122" y="282"/>
                </a:lnTo>
                <a:lnTo>
                  <a:pt x="122" y="276"/>
                </a:lnTo>
                <a:lnTo>
                  <a:pt x="95" y="276"/>
                </a:lnTo>
                <a:lnTo>
                  <a:pt x="97" y="291"/>
                </a:lnTo>
                <a:lnTo>
                  <a:pt x="101" y="302"/>
                </a:lnTo>
                <a:lnTo>
                  <a:pt x="109" y="312"/>
                </a:lnTo>
                <a:lnTo>
                  <a:pt x="118" y="318"/>
                </a:lnTo>
                <a:lnTo>
                  <a:pt x="130" y="322"/>
                </a:lnTo>
                <a:lnTo>
                  <a:pt x="144" y="325"/>
                </a:lnTo>
                <a:lnTo>
                  <a:pt x="144" y="342"/>
                </a:lnTo>
                <a:lnTo>
                  <a:pt x="154" y="342"/>
                </a:lnTo>
                <a:lnTo>
                  <a:pt x="154" y="325"/>
                </a:lnTo>
                <a:lnTo>
                  <a:pt x="169" y="323"/>
                </a:lnTo>
                <a:lnTo>
                  <a:pt x="179" y="320"/>
                </a:lnTo>
                <a:lnTo>
                  <a:pt x="187" y="314"/>
                </a:lnTo>
                <a:lnTo>
                  <a:pt x="199" y="302"/>
                </a:lnTo>
                <a:lnTo>
                  <a:pt x="202" y="296"/>
                </a:lnTo>
                <a:lnTo>
                  <a:pt x="203" y="292"/>
                </a:lnTo>
                <a:lnTo>
                  <a:pt x="203" y="274"/>
                </a:lnTo>
                <a:lnTo>
                  <a:pt x="200" y="266"/>
                </a:lnTo>
                <a:lnTo>
                  <a:pt x="198" y="261"/>
                </a:lnTo>
                <a:lnTo>
                  <a:pt x="192" y="253"/>
                </a:lnTo>
                <a:lnTo>
                  <a:pt x="187" y="249"/>
                </a:lnTo>
                <a:lnTo>
                  <a:pt x="178" y="244"/>
                </a:lnTo>
                <a:lnTo>
                  <a:pt x="165" y="240"/>
                </a:lnTo>
                <a:lnTo>
                  <a:pt x="162" y="238"/>
                </a:lnTo>
                <a:lnTo>
                  <a:pt x="157" y="238"/>
                </a:lnTo>
                <a:lnTo>
                  <a:pt x="155" y="237"/>
                </a:lnTo>
                <a:lnTo>
                  <a:pt x="154" y="237"/>
                </a:lnTo>
                <a:lnTo>
                  <a:pt x="154" y="203"/>
                </a:lnTo>
                <a:lnTo>
                  <a:pt x="158" y="203"/>
                </a:lnTo>
                <a:lnTo>
                  <a:pt x="166" y="208"/>
                </a:lnTo>
                <a:lnTo>
                  <a:pt x="171" y="221"/>
                </a:lnTo>
                <a:lnTo>
                  <a:pt x="199" y="221"/>
                </a:lnTo>
                <a:lnTo>
                  <a:pt x="198" y="216"/>
                </a:lnTo>
                <a:lnTo>
                  <a:pt x="194" y="204"/>
                </a:lnTo>
                <a:lnTo>
                  <a:pt x="190" y="198"/>
                </a:lnTo>
                <a:lnTo>
                  <a:pt x="184" y="191"/>
                </a:lnTo>
                <a:lnTo>
                  <a:pt x="171" y="183"/>
                </a:lnTo>
                <a:lnTo>
                  <a:pt x="163" y="182"/>
                </a:lnTo>
                <a:lnTo>
                  <a:pt x="154" y="179"/>
                </a:lnTo>
                <a:lnTo>
                  <a:pt x="154" y="165"/>
                </a:lnTo>
                <a:lnTo>
                  <a:pt x="144" y="165"/>
                </a:lnTo>
                <a:close/>
                <a:moveTo>
                  <a:pt x="129" y="84"/>
                </a:moveTo>
                <a:lnTo>
                  <a:pt x="129" y="110"/>
                </a:lnTo>
                <a:lnTo>
                  <a:pt x="170" y="110"/>
                </a:lnTo>
                <a:lnTo>
                  <a:pt x="170" y="84"/>
                </a:lnTo>
                <a:lnTo>
                  <a:pt x="129" y="84"/>
                </a:lnTo>
                <a:close/>
                <a:moveTo>
                  <a:pt x="109" y="0"/>
                </a:moveTo>
                <a:lnTo>
                  <a:pt x="188" y="0"/>
                </a:lnTo>
                <a:lnTo>
                  <a:pt x="186" y="14"/>
                </a:lnTo>
                <a:lnTo>
                  <a:pt x="217" y="29"/>
                </a:lnTo>
                <a:lnTo>
                  <a:pt x="198" y="77"/>
                </a:lnTo>
                <a:lnTo>
                  <a:pt x="194" y="90"/>
                </a:lnTo>
                <a:lnTo>
                  <a:pt x="195" y="101"/>
                </a:lnTo>
                <a:lnTo>
                  <a:pt x="199" y="110"/>
                </a:lnTo>
                <a:lnTo>
                  <a:pt x="204" y="117"/>
                </a:lnTo>
                <a:lnTo>
                  <a:pt x="209" y="124"/>
                </a:lnTo>
                <a:lnTo>
                  <a:pt x="228" y="151"/>
                </a:lnTo>
                <a:lnTo>
                  <a:pt x="245" y="178"/>
                </a:lnTo>
                <a:lnTo>
                  <a:pt x="262" y="208"/>
                </a:lnTo>
                <a:lnTo>
                  <a:pt x="277" y="237"/>
                </a:lnTo>
                <a:lnTo>
                  <a:pt x="289" y="265"/>
                </a:lnTo>
                <a:lnTo>
                  <a:pt x="297" y="291"/>
                </a:lnTo>
                <a:lnTo>
                  <a:pt x="299" y="314"/>
                </a:lnTo>
                <a:lnTo>
                  <a:pt x="298" y="337"/>
                </a:lnTo>
                <a:lnTo>
                  <a:pt x="291" y="355"/>
                </a:lnTo>
                <a:lnTo>
                  <a:pt x="283" y="368"/>
                </a:lnTo>
                <a:lnTo>
                  <a:pt x="271" y="378"/>
                </a:lnTo>
                <a:lnTo>
                  <a:pt x="256" y="385"/>
                </a:lnTo>
                <a:lnTo>
                  <a:pt x="238" y="390"/>
                </a:lnTo>
                <a:lnTo>
                  <a:pt x="219" y="393"/>
                </a:lnTo>
                <a:lnTo>
                  <a:pt x="198" y="394"/>
                </a:lnTo>
                <a:lnTo>
                  <a:pt x="100" y="394"/>
                </a:lnTo>
                <a:lnTo>
                  <a:pt x="79" y="393"/>
                </a:lnTo>
                <a:lnTo>
                  <a:pt x="59" y="390"/>
                </a:lnTo>
                <a:lnTo>
                  <a:pt x="42" y="385"/>
                </a:lnTo>
                <a:lnTo>
                  <a:pt x="28" y="378"/>
                </a:lnTo>
                <a:lnTo>
                  <a:pt x="16" y="368"/>
                </a:lnTo>
                <a:lnTo>
                  <a:pt x="8" y="355"/>
                </a:lnTo>
                <a:lnTo>
                  <a:pt x="1" y="337"/>
                </a:lnTo>
                <a:lnTo>
                  <a:pt x="0" y="314"/>
                </a:lnTo>
                <a:lnTo>
                  <a:pt x="2" y="291"/>
                </a:lnTo>
                <a:lnTo>
                  <a:pt x="10" y="265"/>
                </a:lnTo>
                <a:lnTo>
                  <a:pt x="21" y="237"/>
                </a:lnTo>
                <a:lnTo>
                  <a:pt x="35" y="208"/>
                </a:lnTo>
                <a:lnTo>
                  <a:pt x="53" y="178"/>
                </a:lnTo>
                <a:lnTo>
                  <a:pt x="70" y="151"/>
                </a:lnTo>
                <a:lnTo>
                  <a:pt x="88" y="124"/>
                </a:lnTo>
                <a:lnTo>
                  <a:pt x="93" y="118"/>
                </a:lnTo>
                <a:lnTo>
                  <a:pt x="99" y="110"/>
                </a:lnTo>
                <a:lnTo>
                  <a:pt x="103" y="101"/>
                </a:lnTo>
                <a:lnTo>
                  <a:pt x="104" y="90"/>
                </a:lnTo>
                <a:lnTo>
                  <a:pt x="100" y="77"/>
                </a:lnTo>
                <a:lnTo>
                  <a:pt x="80" y="29"/>
                </a:lnTo>
                <a:lnTo>
                  <a:pt x="113" y="18"/>
                </a:lnTo>
                <a:lnTo>
                  <a:pt x="10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6" name="Google Shape;206;p18"/>
          <p:cNvGraphicFramePr/>
          <p:nvPr/>
        </p:nvGraphicFramePr>
        <p:xfrm>
          <a:off x="986196" y="516960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4329525"/>
              </a:tblGrid>
              <a:tr h="1085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Factory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Logistics and supply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Marketing/advertisement 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4. Equipment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5. Employees  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sp>
        <p:nvSpPr>
          <p:cNvPr id="207" name="Google Shape;207;p18"/>
          <p:cNvSpPr/>
          <p:nvPr/>
        </p:nvSpPr>
        <p:spPr>
          <a:xfrm>
            <a:off x="1017056" y="6076494"/>
            <a:ext cx="53059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6. Research and Development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8" name="Google Shape;208;p18"/>
          <p:cNvGraphicFramePr/>
          <p:nvPr/>
        </p:nvGraphicFramePr>
        <p:xfrm>
          <a:off x="6153796" y="52461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3876000"/>
              </a:tblGrid>
              <a:tr h="139700">
                <a:tc>
                  <a:txBody>
                    <a:bodyPr/>
                    <a:lstStyle/>
                    <a:p>
                      <a:pPr marL="7239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We will generate our revenue by selling; </a:t>
                      </a:r>
                      <a:endParaRPr/>
                    </a:p>
                    <a:p>
                      <a:pPr marL="7683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Our products directly; </a:t>
                      </a:r>
                      <a:endParaRPr/>
                    </a:p>
                    <a:p>
                      <a:pPr marL="74295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Orion Pro1 Cook stove;</a:t>
                      </a:r>
                      <a:endParaRPr/>
                    </a:p>
                    <a:p>
                      <a:pPr marL="774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Pellet Sales; </a:t>
                      </a:r>
                      <a:endParaRPr/>
                    </a:p>
                    <a:p>
                      <a:pPr marL="774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Carbon Credits Sales;</a:t>
                      </a:r>
                      <a:endParaRPr/>
                    </a:p>
                    <a:p>
                      <a:pPr marL="7747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Also by Franchising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graphicFrame>
        <p:nvGraphicFramePr>
          <p:cNvPr id="209" name="Google Shape;209;p18"/>
          <p:cNvGraphicFramePr/>
          <p:nvPr/>
        </p:nvGraphicFramePr>
        <p:xfrm>
          <a:off x="7219211" y="34255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2372300"/>
              </a:tblGrid>
              <a:tr h="66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Social media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Company Website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Village display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4. Partner store </a:t>
                      </a:r>
                      <a:endParaRPr/>
                    </a:p>
                    <a:p>
                      <a:pPr marL="0" marR="3111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5. Promotion/advertisement </a:t>
                      </a:r>
                      <a:endParaRPr sz="1100" u="none" strike="noStrike" cap="none"/>
                    </a:p>
                    <a:p>
                      <a:pPr marL="0" marR="3111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Times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6. Strategic Business development</a:t>
                      </a:r>
                      <a:r>
                        <a:rPr lang="en-US" sz="1100" b="0" i="0" u="none" strike="noStrike" cap="none">
                          <a:solidFill>
                            <a:schemeClr val="dk1"/>
                          </a:solidFill>
                        </a:rPr>
                        <a:t> 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3111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graphicFrame>
        <p:nvGraphicFramePr>
          <p:cNvPr id="210" name="Google Shape;210;p18"/>
          <p:cNvGraphicFramePr/>
          <p:nvPr/>
        </p:nvGraphicFramePr>
        <p:xfrm>
          <a:off x="2854688" y="36109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1974600"/>
              </a:tblGrid>
              <a:tr h="338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Workshop </a:t>
                      </a:r>
                      <a:endParaRPr/>
                    </a:p>
                    <a:p>
                      <a:pPr marL="0" marR="335280" lvl="0" indent="0" algn="l" rtl="0">
                        <a:lnSpc>
                          <a:spcPct val="107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∙ Marketer </a:t>
                      </a:r>
                      <a:endParaRPr/>
                    </a:p>
                    <a:p>
                      <a:pPr marL="0" marR="16002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∙ Grant writer </a:t>
                      </a:r>
                      <a:endParaRPr/>
                    </a:p>
                    <a:p>
                      <a:pPr marL="0" marR="42164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∙ Lawyer   </a:t>
                      </a:r>
                      <a:endParaRPr/>
                    </a:p>
                    <a:p>
                      <a:pPr marL="0" marR="36957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Skill workforce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sp>
        <p:nvSpPr>
          <p:cNvPr id="211" name="Google Shape;211;p18"/>
          <p:cNvSpPr/>
          <p:nvPr/>
        </p:nvSpPr>
        <p:spPr>
          <a:xfrm>
            <a:off x="2841376" y="4509690"/>
            <a:ext cx="655827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Energy Consultant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2" name="Google Shape;212;p18"/>
          <p:cNvGraphicFramePr/>
          <p:nvPr/>
        </p:nvGraphicFramePr>
        <p:xfrm>
          <a:off x="785555" y="18629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1813250"/>
              </a:tblGrid>
              <a:tr h="1946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1.Research Institutions</a:t>
                      </a:r>
                      <a:endParaRPr/>
                    </a:p>
                    <a:p>
                      <a:pPr marL="0" marR="7429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Distributors</a:t>
                      </a:r>
                      <a:endParaRPr/>
                    </a:p>
                    <a:p>
                      <a:pPr marL="0" marR="13144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3. Clean Cooking Alliance</a:t>
                      </a:r>
                      <a:endParaRPr sz="1100" u="none" strike="noStrike" cap="none"/>
                    </a:p>
                    <a:p>
                      <a:pPr marL="0" marR="131445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4.Brand Ambassadors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graphicFrame>
        <p:nvGraphicFramePr>
          <p:cNvPr id="213" name="Google Shape;213;p18"/>
          <p:cNvGraphicFramePr/>
          <p:nvPr/>
        </p:nvGraphicFramePr>
        <p:xfrm>
          <a:off x="2818375" y="18387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2072950"/>
              </a:tblGrid>
              <a:tr h="107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1. Product design</a:t>
                      </a:r>
                      <a:endParaRPr/>
                    </a:p>
                    <a:p>
                      <a:pPr marL="0" marR="161925" lvl="0" indent="0" algn="l" rtl="0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2. Product installation</a:t>
                      </a:r>
                      <a:endParaRPr sz="1100" u="none" strike="noStrike" cap="none"/>
                    </a:p>
                    <a:p>
                      <a:pPr marL="0" marR="3429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3. Educate on the need for clean and reduced emissions cook stoves</a:t>
                      </a:r>
                      <a:endParaRPr sz="1100" u="none" strike="noStrike" cap="none"/>
                    </a:p>
                    <a:p>
                      <a:pPr marL="0" marR="34290" lvl="0" indent="0" algn="l" rtl="0">
                        <a:lnSpc>
                          <a:spcPct val="107000"/>
                        </a:lnSpc>
                        <a:spcBef>
                          <a:spcPts val="5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4. Research and  development    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graphicFrame>
        <p:nvGraphicFramePr>
          <p:cNvPr id="214" name="Google Shape;214;p18"/>
          <p:cNvGraphicFramePr/>
          <p:nvPr/>
        </p:nvGraphicFramePr>
        <p:xfrm>
          <a:off x="5049312" y="19037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2069025"/>
              </a:tblGrid>
              <a:tr h="139700">
                <a:tc>
                  <a:txBody>
                    <a:bodyPr/>
                    <a:lstStyle/>
                    <a:p>
                      <a:pPr marL="0" marR="22733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 Access to affordable electricity</a:t>
                      </a:r>
                      <a:endParaRPr/>
                    </a:p>
                    <a:p>
                      <a:pPr marL="0" marR="22733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 Access on flexible micro loan (Pay As You Save Model)</a:t>
                      </a:r>
                      <a:endParaRPr/>
                    </a:p>
                    <a:p>
                      <a:pPr marL="0" marR="22733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3.Multi-fuel system which reduces fuel needs</a:t>
                      </a:r>
                      <a:endParaRPr/>
                    </a:p>
                    <a:p>
                      <a:pPr marL="0" marR="22733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 Increased life span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sp>
        <p:nvSpPr>
          <p:cNvPr id="215" name="Google Shape;215;p18"/>
          <p:cNvSpPr/>
          <p:nvPr/>
        </p:nvSpPr>
        <p:spPr>
          <a:xfrm>
            <a:off x="5069893" y="3415091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Times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5 Improved cooking efficiency</a:t>
            </a:r>
            <a:r>
              <a:rPr lang="en-US"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18"/>
          <p:cNvGraphicFramePr/>
          <p:nvPr/>
        </p:nvGraphicFramePr>
        <p:xfrm>
          <a:off x="7219084" y="183676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2099075"/>
              </a:tblGrid>
              <a:tr h="1185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Our distributors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Online feedback.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3. Campaigns and promo. </a:t>
                      </a:r>
                      <a:endParaRPr/>
                    </a:p>
                    <a:p>
                      <a:pPr marL="0" marR="34290" lvl="0" indent="0" algn="l" rtl="0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4. Helpdesk and Customer Support management. </a:t>
                      </a:r>
                      <a:endParaRPr/>
                    </a:p>
                    <a:p>
                      <a:pPr marL="0" marR="34290" lvl="0" indent="0" algn="l" rtl="0">
                        <a:lnSpc>
                          <a:spcPct val="10700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5. Sales and B2B engagement. 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  <p:graphicFrame>
        <p:nvGraphicFramePr>
          <p:cNvPr id="217" name="Google Shape;217;p18"/>
          <p:cNvGraphicFramePr/>
          <p:nvPr/>
        </p:nvGraphicFramePr>
        <p:xfrm>
          <a:off x="9421469" y="198960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{19BC98DB-E9A4-4C55-8F5A-766553B8692B}</a:tableStyleId>
              </a:tblPr>
              <a:tblGrid>
                <a:gridCol w="2087275"/>
              </a:tblGrid>
              <a:tr h="1045675">
                <a:tc>
                  <a:txBody>
                    <a:bodyPr/>
                    <a:lstStyle/>
                    <a:p>
                      <a:pPr marL="73025" marR="33020" lvl="0" indent="1269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Individuals or household that lack access to; 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1. Clean Cooking System. </a:t>
                      </a:r>
                      <a:endParaRPr/>
                    </a:p>
                    <a:p>
                      <a:pPr marL="0" marR="7239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2. Affordable Energy</a:t>
                      </a:r>
                      <a:endParaRPr/>
                    </a:p>
                    <a:p>
                      <a:pPr marL="0" marR="7239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3 . Light</a:t>
                      </a:r>
                      <a:endParaRPr sz="1100" u="none" strike="noStrike" cap="none"/>
                    </a:p>
                    <a:p>
                      <a:pPr marL="0" marR="7239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strike="noStrike" cap="none"/>
                        <a:t> Orion Pro 1 connect App gives room for customer feedback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114300" marR="11430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0" y="778669"/>
            <a:ext cx="8572500" cy="530066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 txBox="1"/>
          <p:nvPr/>
        </p:nvSpPr>
        <p:spPr>
          <a:xfrm>
            <a:off x="-312600" y="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FINANCIALS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73067" y="-88462"/>
            <a:ext cx="2054629" cy="931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IMPACT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0"/>
          <p:cNvPicPr preferRelativeResize="0"/>
          <p:nvPr/>
        </p:nvPicPr>
        <p:blipFill rotWithShape="1">
          <a:blip r:embed="rId4">
            <a:alphaModFix/>
          </a:blip>
          <a:srcRect l="13357" t="23371" r="44601" b="22208"/>
          <a:stretch/>
        </p:blipFill>
        <p:spPr>
          <a:xfrm>
            <a:off x="6773026" y="1142233"/>
            <a:ext cx="1416617" cy="141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14166" y="5252753"/>
            <a:ext cx="1375480" cy="1375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045583" y="1125261"/>
            <a:ext cx="1416617" cy="1416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86722" y="3164625"/>
            <a:ext cx="1375478" cy="137547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0"/>
          <p:cNvSpPr/>
          <p:nvPr/>
        </p:nvSpPr>
        <p:spPr>
          <a:xfrm>
            <a:off x="0" y="1043253"/>
            <a:ext cx="4558478" cy="1498625"/>
          </a:xfrm>
          <a:prstGeom prst="roundRect">
            <a:avLst>
              <a:gd name="adj" fmla="val 15699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25,000 ICS Stoves will avert 40 deaths and add 1295 years of healthy life as a result of reduced cook-smoke exposure according to the University of Berkeley.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14514" y="3050151"/>
            <a:ext cx="4558478" cy="1498625"/>
          </a:xfrm>
          <a:prstGeom prst="roundRect">
            <a:avLst>
              <a:gd name="adj" fmla="val 16667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will reduce deforestation and pressure on fragile ecosystems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10+ Million tons of CO2 emission reduction in the next five years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0" y="5129606"/>
            <a:ext cx="4558478" cy="1498625"/>
          </a:xfrm>
          <a:prstGeom prst="roundRect">
            <a:avLst>
              <a:gd name="adj" fmla="val 16667"/>
            </a:avLst>
          </a:prstGeom>
          <a:solidFill>
            <a:schemeClr val="accent5">
              <a:alpha val="51764"/>
            </a:schemeClr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 will give people living on a $2 a day access to a $80+ product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0"/>
          <p:cNvSpPr txBox="1"/>
          <p:nvPr/>
        </p:nvSpPr>
        <p:spPr>
          <a:xfrm>
            <a:off x="270869" y="643143"/>
            <a:ext cx="10155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Health 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265967" y="2644324"/>
            <a:ext cx="14413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265967" y="4702268"/>
            <a:ext cx="10901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Economic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4166" y="3164625"/>
            <a:ext cx="1375477" cy="138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086722" y="5252753"/>
            <a:ext cx="1375478" cy="137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22000"/>
          </a:blip>
          <a:stretch>
            <a:fillRect/>
          </a:stretch>
        </a:blip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/>
          <p:nvPr/>
        </p:nvSpPr>
        <p:spPr>
          <a:xfrm>
            <a:off x="436316" y="4151215"/>
            <a:ext cx="3172732" cy="926090"/>
          </a:xfrm>
          <a:prstGeom prst="roundRect">
            <a:avLst>
              <a:gd name="adj" fmla="val 16667"/>
            </a:avLst>
          </a:prstGeom>
          <a:solidFill>
            <a:schemeClr val="dk1">
              <a:alpha val="55686"/>
            </a:scheme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Fortune Riagbayire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Founder/CEO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 Energy Advocate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9066" y="1834010"/>
            <a:ext cx="2360644" cy="221260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8" name="Google Shape;248;p21"/>
          <p:cNvSpPr/>
          <p:nvPr/>
        </p:nvSpPr>
        <p:spPr>
          <a:xfrm>
            <a:off x="107958" y="-20546"/>
            <a:ext cx="199990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Team</a:t>
            </a:r>
            <a:endParaRPr sz="3600" b="0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4584089" y="4151215"/>
            <a:ext cx="3159989" cy="926088"/>
          </a:xfrm>
          <a:prstGeom prst="roundRect">
            <a:avLst>
              <a:gd name="adj" fmla="val 16667"/>
            </a:avLst>
          </a:prstGeom>
          <a:solidFill>
            <a:schemeClr val="dk1">
              <a:alpha val="55686"/>
            </a:scheme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Ebere Mercy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CFO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Climate Finance Analyst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8365025" y="4151216"/>
            <a:ext cx="3109482" cy="926088"/>
          </a:xfrm>
          <a:prstGeom prst="roundRect">
            <a:avLst>
              <a:gd name="adj" fmla="val 16667"/>
            </a:avLst>
          </a:prstGeom>
          <a:solidFill>
            <a:schemeClr val="dk1">
              <a:alpha val="55686"/>
            </a:schemeClr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Favour Ogbomola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COO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21"/>
          <p:cNvPicPr preferRelativeResize="0"/>
          <p:nvPr/>
        </p:nvPicPr>
        <p:blipFill rotWithShape="1">
          <a:blip r:embed="rId5">
            <a:alphaModFix/>
          </a:blip>
          <a:srcRect l="7702" t="5009" r="9193" b="5684"/>
          <a:stretch/>
        </p:blipFill>
        <p:spPr>
          <a:xfrm>
            <a:off x="5081798" y="1834010"/>
            <a:ext cx="2356780" cy="221260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 rotWithShape="1">
          <a:blip r:embed="rId6">
            <a:alphaModFix/>
          </a:blip>
          <a:srcRect l="14896" t="9658" r="27736"/>
          <a:stretch/>
        </p:blipFill>
        <p:spPr>
          <a:xfrm>
            <a:off x="8664430" y="1834010"/>
            <a:ext cx="2486395" cy="2278587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496</Words>
  <Application>Microsoft Office PowerPoint</Application>
  <PresentationFormat>Widescreen</PresentationFormat>
  <Paragraphs>129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 Rounded</vt:lpstr>
      <vt:lpstr>Calibri</vt:lpstr>
      <vt:lpstr>Overlock</vt:lpstr>
      <vt:lpstr>Times</vt:lpstr>
      <vt:lpstr>Noto Sans Symbols</vt:lpstr>
      <vt:lpstr>Arial</vt:lpstr>
      <vt:lpstr>Arial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 </vt:lpstr>
      <vt:lpstr>PowerPoint Presentation</vt:lpstr>
      <vt:lpstr>IMPACT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account</cp:lastModifiedBy>
  <cp:revision>1</cp:revision>
  <dcterms:modified xsi:type="dcterms:W3CDTF">2023-05-26T06:52:09Z</dcterms:modified>
</cp:coreProperties>
</file>